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4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6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05" r:id="rId5"/>
    <p:sldMasterId id="2147483836" r:id="rId6"/>
    <p:sldMasterId id="2147483898" r:id="rId7"/>
    <p:sldMasterId id="2147483994" r:id="rId8"/>
    <p:sldMasterId id="2147484025" r:id="rId9"/>
    <p:sldMasterId id="2147484056" r:id="rId10"/>
  </p:sldMasterIdLst>
  <p:notesMasterIdLst>
    <p:notesMasterId r:id="rId38"/>
  </p:notesMasterIdLst>
  <p:handoutMasterIdLst>
    <p:handoutMasterId r:id="rId39"/>
  </p:handoutMasterIdLst>
  <p:sldIdLst>
    <p:sldId id="527" r:id="rId11"/>
    <p:sldId id="545" r:id="rId12"/>
    <p:sldId id="543" r:id="rId13"/>
    <p:sldId id="553" r:id="rId14"/>
    <p:sldId id="554" r:id="rId15"/>
    <p:sldId id="555" r:id="rId16"/>
    <p:sldId id="556" r:id="rId17"/>
    <p:sldId id="557" r:id="rId18"/>
    <p:sldId id="530" r:id="rId19"/>
    <p:sldId id="539" r:id="rId20"/>
    <p:sldId id="538" r:id="rId21"/>
    <p:sldId id="558" r:id="rId22"/>
    <p:sldId id="531" r:id="rId23"/>
    <p:sldId id="534" r:id="rId24"/>
    <p:sldId id="535" r:id="rId25"/>
    <p:sldId id="536" r:id="rId26"/>
    <p:sldId id="532" r:id="rId27"/>
    <p:sldId id="533" r:id="rId28"/>
    <p:sldId id="537" r:id="rId29"/>
    <p:sldId id="550" r:id="rId30"/>
    <p:sldId id="546" r:id="rId31"/>
    <p:sldId id="547" r:id="rId32"/>
    <p:sldId id="548" r:id="rId33"/>
    <p:sldId id="551" r:id="rId34"/>
    <p:sldId id="549" r:id="rId35"/>
    <p:sldId id="552" r:id="rId36"/>
    <p:sldId id="54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1044" userDrawn="1">
          <p15:clr>
            <a:srgbClr val="A4A3A4"/>
          </p15:clr>
        </p15:guide>
        <p15:guide id="6" orient="horz" pos="2438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  <p15:guide id="8" orient="horz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nn, Felicity (RTHQ)" initials="DF(" lastIdx="30" clrIdx="0"/>
  <p:cmAuthor id="1" name="Macdonald, Gord (DDMI)" initials="MG(" lastIdx="1" clrIdx="1">
    <p:extLst>
      <p:ext uri="{19B8F6BF-5375-455C-9EA6-DF929625EA0E}">
        <p15:presenceInfo xmlns:p15="http://schemas.microsoft.com/office/powerpoint/2012/main" userId="S-1-5-21-4013493367-1900630716-2350101982-2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95"/>
    <a:srgbClr val="094FEB"/>
    <a:srgbClr val="0890EC"/>
    <a:srgbClr val="646464"/>
    <a:srgbClr val="B9B9B9"/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3" autoAdjust="0"/>
    <p:restoredTop sz="74286" autoAdjust="0"/>
  </p:normalViewPr>
  <p:slideViewPr>
    <p:cSldViewPr snapToGrid="0" showGuides="1">
      <p:cViewPr varScale="1">
        <p:scale>
          <a:sx n="65" d="100"/>
          <a:sy n="65" d="100"/>
        </p:scale>
        <p:origin x="1128" y="48"/>
      </p:cViewPr>
      <p:guideLst>
        <p:guide orient="horz" pos="210"/>
        <p:guide pos="3840"/>
        <p:guide pos="211"/>
        <p:guide pos="7469"/>
        <p:guide orient="horz" pos="1044"/>
        <p:guide orient="horz" pos="2438"/>
        <p:guide orient="horz" pos="3838"/>
        <p:guide orient="horz" pos="42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donald, Gord (DDMI)" userId="S::gord.macdonald_riotinto.com#ext#@golderassociates.onmicrosoft.com::765ef49f-5e54-47f1-9aac-625abb432911" providerId="AD" clId="Web-{96EDD7A6-3B0A-45FC-9938-040416C4750F}"/>
    <pc:docChg chg="modSld">
      <pc:chgData name="Macdonald, Gord (DDMI)" userId="S::gord.macdonald_riotinto.com#ext#@golderassociates.onmicrosoft.com::765ef49f-5e54-47f1-9aac-625abb432911" providerId="AD" clId="Web-{96EDD7A6-3B0A-45FC-9938-040416C4750F}" dt="2019-01-15T13:28:50.811" v="13" actId="20577"/>
      <pc:docMkLst>
        <pc:docMk/>
      </pc:docMkLst>
      <pc:sldChg chg="modSp">
        <pc:chgData name="Macdonald, Gord (DDMI)" userId="S::gord.macdonald_riotinto.com#ext#@golderassociates.onmicrosoft.com::765ef49f-5e54-47f1-9aac-625abb432911" providerId="AD" clId="Web-{96EDD7A6-3B0A-45FC-9938-040416C4750F}" dt="2019-01-15T13:28:50.811" v="12" actId="20577"/>
        <pc:sldMkLst>
          <pc:docMk/>
          <pc:sldMk cId="66812214" sldId="541"/>
        </pc:sldMkLst>
        <pc:spChg chg="mod">
          <ac:chgData name="Macdonald, Gord (DDMI)" userId="S::gord.macdonald_riotinto.com#ext#@golderassociates.onmicrosoft.com::765ef49f-5e54-47f1-9aac-625abb432911" providerId="AD" clId="Web-{96EDD7A6-3B0A-45FC-9938-040416C4750F}" dt="2019-01-15T13:28:50.811" v="12" actId="20577"/>
          <ac:spMkLst>
            <pc:docMk/>
            <pc:sldMk cId="66812214" sldId="541"/>
            <ac:spMk id="4" creationId="{00000000-0000-0000-0000-000000000000}"/>
          </ac:spMkLst>
        </pc:spChg>
      </pc:sldChg>
    </pc:docChg>
  </pc:docChgLst>
  <pc:docChgLst>
    <pc:chgData name="Sinclair, Sean (DDMI)" userId="S::sean.sinclair_riotinto.com#ext#@golderassociates.onmicrosoft.com::611ab31f-2e4e-47b7-9a26-646d2de47b0b" providerId="AD" clId="Web-{842D960A-B708-C49E-E53D-3053F52CBB9E}"/>
    <pc:docChg chg="modSld">
      <pc:chgData name="Sinclair, Sean (DDMI)" userId="S::sean.sinclair_riotinto.com#ext#@golderassociates.onmicrosoft.com::611ab31f-2e4e-47b7-9a26-646d2de47b0b" providerId="AD" clId="Web-{842D960A-B708-C49E-E53D-3053F52CBB9E}" dt="2019-01-15T17:09:07.019" v="3" actId="20577"/>
      <pc:docMkLst>
        <pc:docMk/>
      </pc:docMkLst>
      <pc:sldChg chg="modSp">
        <pc:chgData name="Sinclair, Sean (DDMI)" userId="S::sean.sinclair_riotinto.com#ext#@golderassociates.onmicrosoft.com::611ab31f-2e4e-47b7-9a26-646d2de47b0b" providerId="AD" clId="Web-{842D960A-B708-C49E-E53D-3053F52CBB9E}" dt="2019-01-15T17:09:07.003" v="2" actId="20577"/>
        <pc:sldMkLst>
          <pc:docMk/>
          <pc:sldMk cId="2877766881" sldId="542"/>
        </pc:sldMkLst>
        <pc:spChg chg="mod">
          <ac:chgData name="Sinclair, Sean (DDMI)" userId="S::sean.sinclair_riotinto.com#ext#@golderassociates.onmicrosoft.com::611ab31f-2e4e-47b7-9a26-646d2de47b0b" providerId="AD" clId="Web-{842D960A-B708-C49E-E53D-3053F52CBB9E}" dt="2019-01-15T17:09:07.003" v="2" actId="20577"/>
          <ac:spMkLst>
            <pc:docMk/>
            <pc:sldMk cId="2877766881" sldId="542"/>
            <ac:spMk id="4" creationId="{00000000-0000-0000-0000-000000000000}"/>
          </ac:spMkLst>
        </pc:spChg>
      </pc:sldChg>
    </pc:docChg>
  </pc:docChgLst>
  <pc:docChgLst>
    <pc:chgData name="Sinclair, Sean (DDMI)" userId="S::sean.sinclair_riotinto.com#ext#@golderassociates.onmicrosoft.com::611ab31f-2e4e-47b7-9a26-646d2de47b0b" providerId="AD" clId="Web-{8C0B1682-5BA3-F76E-5152-B2D046B1AEFE}"/>
    <pc:docChg chg="modSld">
      <pc:chgData name="Sinclair, Sean (DDMI)" userId="S::sean.sinclair_riotinto.com#ext#@golderassociates.onmicrosoft.com::611ab31f-2e4e-47b7-9a26-646d2de47b0b" providerId="AD" clId="Web-{8C0B1682-5BA3-F76E-5152-B2D046B1AEFE}" dt="2019-01-15T17:11:51.838" v="48" actId="20577"/>
      <pc:docMkLst>
        <pc:docMk/>
      </pc:docMkLst>
      <pc:sldChg chg="modSp">
        <pc:chgData name="Sinclair, Sean (DDMI)" userId="S::sean.sinclair_riotinto.com#ext#@golderassociates.onmicrosoft.com::611ab31f-2e4e-47b7-9a26-646d2de47b0b" providerId="AD" clId="Web-{8C0B1682-5BA3-F76E-5152-B2D046B1AEFE}" dt="2019-01-15T17:11:51.838" v="47" actId="20577"/>
        <pc:sldMkLst>
          <pc:docMk/>
          <pc:sldMk cId="1094570416" sldId="533"/>
        </pc:sldMkLst>
        <pc:spChg chg="mod">
          <ac:chgData name="Sinclair, Sean (DDMI)" userId="S::sean.sinclair_riotinto.com#ext#@golderassociates.onmicrosoft.com::611ab31f-2e4e-47b7-9a26-646d2de47b0b" providerId="AD" clId="Web-{8C0B1682-5BA3-F76E-5152-B2D046B1AEFE}" dt="2019-01-15T17:11:51.838" v="47" actId="20577"/>
          <ac:spMkLst>
            <pc:docMk/>
            <pc:sldMk cId="1094570416" sldId="533"/>
            <ac:spMk id="4" creationId="{00000000-0000-0000-0000-000000000000}"/>
          </ac:spMkLst>
        </pc:spChg>
      </pc:sldChg>
      <pc:sldChg chg="modSp">
        <pc:chgData name="Sinclair, Sean (DDMI)" userId="S::sean.sinclair_riotinto.com#ext#@golderassociates.onmicrosoft.com::611ab31f-2e4e-47b7-9a26-646d2de47b0b" providerId="AD" clId="Web-{8C0B1682-5BA3-F76E-5152-B2D046B1AEFE}" dt="2019-01-15T17:11:38.245" v="41" actId="20577"/>
        <pc:sldMkLst>
          <pc:docMk/>
          <pc:sldMk cId="458241776" sldId="539"/>
        </pc:sldMkLst>
        <pc:spChg chg="mod">
          <ac:chgData name="Sinclair, Sean (DDMI)" userId="S::sean.sinclair_riotinto.com#ext#@golderassociates.onmicrosoft.com::611ab31f-2e4e-47b7-9a26-646d2de47b0b" providerId="AD" clId="Web-{8C0B1682-5BA3-F76E-5152-B2D046B1AEFE}" dt="2019-01-15T17:11:38.245" v="41" actId="20577"/>
          <ac:spMkLst>
            <pc:docMk/>
            <pc:sldMk cId="458241776" sldId="539"/>
            <ac:spMk id="4" creationId="{00000000-0000-0000-0000-000000000000}"/>
          </ac:spMkLst>
        </pc:spChg>
      </pc:sldChg>
      <pc:sldChg chg="modSp">
        <pc:chgData name="Sinclair, Sean (DDMI)" userId="S::sean.sinclair_riotinto.com#ext#@golderassociates.onmicrosoft.com::611ab31f-2e4e-47b7-9a26-646d2de47b0b" providerId="AD" clId="Web-{8C0B1682-5BA3-F76E-5152-B2D046B1AEFE}" dt="2019-01-15T17:11:13.932" v="34" actId="20577"/>
        <pc:sldMkLst>
          <pc:docMk/>
          <pc:sldMk cId="2877766881" sldId="542"/>
        </pc:sldMkLst>
        <pc:spChg chg="mod">
          <ac:chgData name="Sinclair, Sean (DDMI)" userId="S::sean.sinclair_riotinto.com#ext#@golderassociates.onmicrosoft.com::611ab31f-2e4e-47b7-9a26-646d2de47b0b" providerId="AD" clId="Web-{8C0B1682-5BA3-F76E-5152-B2D046B1AEFE}" dt="2019-01-15T17:11:13.932" v="34" actId="20577"/>
          <ac:spMkLst>
            <pc:docMk/>
            <pc:sldMk cId="2877766881" sldId="542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becca.alty\AppData\Local\Microsoft\Windows\Temporary%20Internet%20Files\Content.Outlook\NWEDEQBE\7Q3_Tonnes%20%20Car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A154N</c:v>
                </c:pt>
              </c:strCache>
            </c:strRef>
          </c:tx>
          <c:invertIfNegative val="0"/>
          <c:cat>
            <c:numRef>
              <c:f>Sheet1!$B$6:$J$6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Sheet1!$B$8:$J$8</c:f>
              <c:numCache>
                <c:formatCode>#,##0</c:formatCode>
                <c:ptCount val="9"/>
                <c:pt idx="0">
                  <c:v>748087.70001226279</c:v>
                </c:pt>
                <c:pt idx="1">
                  <c:v>834716.51469444588</c:v>
                </c:pt>
                <c:pt idx="2">
                  <c:v>923930.26732314751</c:v>
                </c:pt>
                <c:pt idx="3">
                  <c:v>962652.1695590507</c:v>
                </c:pt>
                <c:pt idx="4">
                  <c:v>1059461.8285878759</c:v>
                </c:pt>
                <c:pt idx="5">
                  <c:v>1115553.5282259821</c:v>
                </c:pt>
                <c:pt idx="6">
                  <c:v>1222630.3791276086</c:v>
                </c:pt>
                <c:pt idx="7">
                  <c:v>1187868.0420501209</c:v>
                </c:pt>
                <c:pt idx="8">
                  <c:v>168194.91622615865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3-4EBF-85C8-A600B1F44D34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A154S</c:v>
                </c:pt>
              </c:strCache>
            </c:strRef>
          </c:tx>
          <c:invertIfNegative val="0"/>
          <c:cat>
            <c:numRef>
              <c:f>Sheet1!$B$6:$J$6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Sheet1!$B$9:$J$9</c:f>
              <c:numCache>
                <c:formatCode>#,##0</c:formatCode>
                <c:ptCount val="9"/>
                <c:pt idx="0">
                  <c:v>498001.6355889776</c:v>
                </c:pt>
                <c:pt idx="1">
                  <c:v>387634.8756399338</c:v>
                </c:pt>
                <c:pt idx="2">
                  <c:v>302792.93475947424</c:v>
                </c:pt>
                <c:pt idx="3">
                  <c:v>276863.8651988458</c:v>
                </c:pt>
                <c:pt idx="4">
                  <c:v>123423.43179182246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D3-4EBF-85C8-A600B1F44D34}"/>
            </c:ext>
          </c:extLst>
        </c:ser>
        <c:ser>
          <c:idx val="2"/>
          <c:order val="2"/>
          <c:tx>
            <c:strRef>
              <c:f>Sheet1!$A$10</c:f>
              <c:strCache>
                <c:ptCount val="1"/>
                <c:pt idx="0">
                  <c:v>A418</c:v>
                </c:pt>
              </c:strCache>
            </c:strRef>
          </c:tx>
          <c:invertIfNegative val="0"/>
          <c:cat>
            <c:numRef>
              <c:f>Sheet1!$B$6:$J$6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Sheet1!$B$10:$J$10</c:f>
              <c:numCache>
                <c:formatCode>#,##0</c:formatCode>
                <c:ptCount val="9"/>
                <c:pt idx="0">
                  <c:v>1074401.2135650294</c:v>
                </c:pt>
                <c:pt idx="1">
                  <c:v>1077810.4492179845</c:v>
                </c:pt>
                <c:pt idx="2">
                  <c:v>884877.82165403734</c:v>
                </c:pt>
                <c:pt idx="3">
                  <c:v>809595.31515451614</c:v>
                </c:pt>
                <c:pt idx="4">
                  <c:v>211004.82898856248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D3-4EBF-85C8-A600B1F44D34}"/>
            </c:ext>
          </c:extLst>
        </c:ser>
        <c:ser>
          <c:idx val="3"/>
          <c:order val="3"/>
          <c:tx>
            <c:strRef>
              <c:f>Sheet1!$A$11</c:f>
              <c:strCache>
                <c:ptCount val="1"/>
                <c:pt idx="0">
                  <c:v>A21</c:v>
                </c:pt>
              </c:strCache>
            </c:strRef>
          </c:tx>
          <c:invertIfNegative val="0"/>
          <c:cat>
            <c:numRef>
              <c:f>Sheet1!$B$6:$J$6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Sheet1!$B$11:$J$11</c:f>
              <c:numCache>
                <c:formatCode>#,##0</c:formatCode>
                <c:ptCount val="9"/>
                <c:pt idx="0">
                  <c:v>0</c:v>
                </c:pt>
                <c:pt idx="1">
                  <c:v>205000</c:v>
                </c:pt>
                <c:pt idx="2">
                  <c:v>499000</c:v>
                </c:pt>
                <c:pt idx="3">
                  <c:v>595000</c:v>
                </c:pt>
                <c:pt idx="4">
                  <c:v>1096000</c:v>
                </c:pt>
                <c:pt idx="5">
                  <c:v>625000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D3-4EBF-85C8-A600B1F44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3455104"/>
        <c:axId val="93457024"/>
      </c:barChart>
      <c:catAx>
        <c:axId val="9345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3457024"/>
        <c:crosses val="autoZero"/>
        <c:auto val="1"/>
        <c:lblAlgn val="ctr"/>
        <c:lblOffset val="100"/>
        <c:noMultiLvlLbl val="0"/>
      </c:catAx>
      <c:valAx>
        <c:axId val="93457024"/>
        <c:scaling>
          <c:orientation val="minMax"/>
          <c:max val="2750000"/>
          <c:min val="0"/>
        </c:scaling>
        <c:delete val="1"/>
        <c:axPos val="l"/>
        <c:majorGridlines/>
        <c:numFmt formatCode="#,##0" sourceLinked="1"/>
        <c:majorTickMark val="none"/>
        <c:minorTickMark val="none"/>
        <c:tickLblPos val="nextTo"/>
        <c:crossAx val="934551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5F4FF-E331-453A-B518-984AF18B927A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B55BE-2D77-4356-B008-1E486DBE5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25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A5433-F670-45B7-9ED5-673F7131316D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B267B-297A-43F5-AD02-BABEEA252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7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267B-297A-43F5-AD02-BABEEA252D8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63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267B-297A-43F5-AD02-BABEEA252D8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1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267B-297A-43F5-AD02-BABEEA252D8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188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267B-297A-43F5-AD02-BABEEA252D8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834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042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233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247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660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587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022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9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470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431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281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192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79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3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971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b="1" baseline="0" dirty="0" smtClean="0">
              <a:solidFill>
                <a:schemeClr val="bg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b="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05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43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61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267B-297A-43F5-AD02-BABEEA252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5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267B-297A-43F5-AD02-BABEEA252D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78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2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5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3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45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4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2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51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6"/>
            <a:ext cx="11517932" cy="4438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290F4-3857-4872-8AE4-DA58ED8B3950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93059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60C962-51B4-4A11-8D76-DBDADE6EAB81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39106" y="3974581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93059" y="1661686"/>
            <a:ext cx="5671170" cy="443263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EB55F-AD44-4E77-ADD5-3355BF7AEF02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0396" y="1657350"/>
            <a:ext cx="7547588" cy="4438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BEB0C7-A088-444A-8603-5273A1429899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1152128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7344" y="6123760"/>
            <a:ext cx="11519693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EDDCDD-B1CA-4788-A141-8B021EF4B5B0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2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&amp;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7661440" cy="4438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57025" y="390360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766144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BCF9C2-3400-4F46-B176-9B86BCD4BE24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6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9718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19718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BA9D25-5ECF-4C2B-9C26-5389D32E8784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962400"/>
            <a:ext cx="12192000" cy="2311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115179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7E624-35E7-4FF6-904F-8F0FA780148C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 &amp;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4962" y="1657351"/>
            <a:ext cx="3752851" cy="4438650"/>
          </a:xfrm>
          <a:solidFill>
            <a:schemeClr val="accent4"/>
          </a:solidFill>
        </p:spPr>
        <p:txBody>
          <a:bodyPr lIns="684000" tIns="144000" rIns="54000" bIns="54000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60850" y="1657350"/>
            <a:ext cx="3654425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8111506" y="1661686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8111506" y="3976261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260849" y="6123760"/>
            <a:ext cx="3654425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121622-224F-4604-A649-8C2A91702D82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78D20-D3D9-46CE-9A79-0EA980CA8FF7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2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9E7212-0A09-42F7-A362-C10644E0B697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6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0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7"/>
            <a:ext cx="5267325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4" y="2940185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4" y="1514748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5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7"/>
            <a:ext cx="7240213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6" y="2940185"/>
            <a:ext cx="6878911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6" y="1514748"/>
            <a:ext cx="6878911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6" y="3416915"/>
            <a:ext cx="6878911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6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7"/>
            <a:ext cx="5267325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4" y="2940185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4" y="1514748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5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7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7"/>
            <a:ext cx="7240213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6" y="2940185"/>
            <a:ext cx="6878911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6" y="1514748"/>
            <a:ext cx="6878911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6" y="3416915"/>
            <a:ext cx="6878911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7"/>
            <a:ext cx="5267325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4" y="2940185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4" y="1514748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5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7"/>
            <a:ext cx="7240213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6" y="2940185"/>
            <a:ext cx="6878911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6" y="1514748"/>
            <a:ext cx="6878911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6" y="3416915"/>
            <a:ext cx="6878911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7"/>
            <a:ext cx="5267325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4" y="2940185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4" y="1514748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5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7"/>
            <a:ext cx="7240213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6" y="2940185"/>
            <a:ext cx="6878911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6" y="1514748"/>
            <a:ext cx="6878911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6" y="3416915"/>
            <a:ext cx="6878911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6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60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7"/>
            <a:ext cx="5267325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4" y="2940185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4" y="1514748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5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6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7"/>
            <a:ext cx="7240213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6" y="2940185"/>
            <a:ext cx="6878911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6" y="1514748"/>
            <a:ext cx="6878911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6" y="3416915"/>
            <a:ext cx="6878911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7"/>
            <a:ext cx="5267325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4" y="2940185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4" y="1514748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5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7"/>
            <a:ext cx="7240213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6" y="2940185"/>
            <a:ext cx="6878911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6" y="1514748"/>
            <a:ext cx="6878911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6" y="3416915"/>
            <a:ext cx="6878911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6" y="808892"/>
            <a:ext cx="6878911" cy="1329351"/>
          </a:xfrm>
          <a:noFill/>
        </p:spPr>
        <p:txBody>
          <a:bodyPr wrap="square" lIns="71997" tIns="35998" rIns="71997" bIns="35998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41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9644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6" y="808892"/>
            <a:ext cx="6878911" cy="1329351"/>
          </a:xfrm>
          <a:noFill/>
        </p:spPr>
        <p:txBody>
          <a:bodyPr wrap="square" lIns="71997" tIns="35998" rIns="71997" bIns="35998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41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35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6" y="808892"/>
            <a:ext cx="6878911" cy="1329351"/>
          </a:xfrm>
          <a:noFill/>
        </p:spPr>
        <p:txBody>
          <a:bodyPr wrap="square" lIns="71997" tIns="35998" rIns="71997" bIns="35998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41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8196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6" y="808892"/>
            <a:ext cx="6878911" cy="1329351"/>
          </a:xfrm>
          <a:noFill/>
        </p:spPr>
        <p:txBody>
          <a:bodyPr wrap="square" lIns="71997" tIns="35998" rIns="71997" bIns="35998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41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918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6" y="808892"/>
            <a:ext cx="6878911" cy="1329351"/>
          </a:xfrm>
          <a:noFill/>
        </p:spPr>
        <p:txBody>
          <a:bodyPr wrap="square" lIns="71997" tIns="35998" rIns="71997" bIns="35998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41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1338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6" y="808892"/>
            <a:ext cx="6878911" cy="1329351"/>
          </a:xfrm>
          <a:noFill/>
        </p:spPr>
        <p:txBody>
          <a:bodyPr wrap="square" lIns="71997" tIns="35998" rIns="71997" bIns="35998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41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76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397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5"/>
            <a:ext cx="11517932" cy="443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290F4-3857-4872-8AE4-DA58ED8B3950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3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105" y="1661685"/>
            <a:ext cx="5671171" cy="4434315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93060" y="1661685"/>
            <a:ext cx="5671171" cy="4434315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60C962-51B4-4A11-8D76-DBDADE6EAB81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20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5" y="1661688"/>
            <a:ext cx="5671171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39105" y="3974581"/>
            <a:ext cx="5671171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93060" y="1661685"/>
            <a:ext cx="5671171" cy="4432635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EB55F-AD44-4E77-ADD5-3355BF7AEF02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8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45" y="6123762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7345" y="1657349"/>
            <a:ext cx="3801600" cy="44386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0398" y="1657351"/>
            <a:ext cx="7547588" cy="4438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BEB0C7-A088-444A-8603-5273A1429899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49"/>
            <a:ext cx="11521280" cy="44386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7344" y="6123762"/>
            <a:ext cx="11519693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EDDCDD-B1CA-4788-A141-8B021EF4B5B0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2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&amp;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49"/>
            <a:ext cx="7661440" cy="443865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1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57025" y="390360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2"/>
            <a:ext cx="766144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57025" y="6123762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BCF9C2-3400-4F46-B176-9B86BCD4BE24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4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49"/>
            <a:ext cx="3801600" cy="44386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49"/>
            <a:ext cx="3801600" cy="44386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97185" y="1657349"/>
            <a:ext cx="3801600" cy="44386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2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197185" y="6123762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8057025" y="6123762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BA9D25-5ECF-4C2B-9C26-5389D32E8784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2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962400"/>
            <a:ext cx="12192000" cy="2311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8"/>
            <a:ext cx="115179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7E624-35E7-4FF6-904F-8F0FA780148C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75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 &amp;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4962" y="1657350"/>
            <a:ext cx="3752851" cy="4438651"/>
          </a:xfrm>
          <a:solidFill>
            <a:schemeClr val="accent4"/>
          </a:solidFill>
        </p:spPr>
        <p:txBody>
          <a:bodyPr lIns="683966" tIns="143992" rIns="53997" bIns="53997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60853" y="1657349"/>
            <a:ext cx="3654425" cy="44386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8111507" y="1661688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8111507" y="3976261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260852" y="6123762"/>
            <a:ext cx="3654425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121622-224F-4604-A649-8C2A91702D82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4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78D20-D3D9-46CE-9A79-0EA980CA8FF7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6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168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9E7212-0A09-42F7-A362-C10644E0B697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7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1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7"/>
            <a:ext cx="5267325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4" y="2940185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4" y="1514748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5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7"/>
            <a:ext cx="7240213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6" y="2940185"/>
            <a:ext cx="6878911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6" y="1514748"/>
            <a:ext cx="6878911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6" y="3416915"/>
            <a:ext cx="6878911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7"/>
            <a:ext cx="5267325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4" y="2940185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4" y="1514748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5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7"/>
            <a:ext cx="7240213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6" y="2940185"/>
            <a:ext cx="6878911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6" y="1514748"/>
            <a:ext cx="6878911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6" y="3416915"/>
            <a:ext cx="6878911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3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7"/>
            <a:ext cx="5267325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4" y="2940185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4" y="1514748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5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7"/>
            <a:ext cx="7240213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6" y="2940185"/>
            <a:ext cx="6878911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6" y="1514748"/>
            <a:ext cx="6878911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6" y="3416915"/>
            <a:ext cx="6878911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7"/>
            <a:ext cx="5267325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4" y="2940185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4" y="1514748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5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7"/>
            <a:ext cx="7240213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6" y="2940185"/>
            <a:ext cx="6878911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6" y="1514748"/>
            <a:ext cx="6878911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6" y="3416915"/>
            <a:ext cx="6878911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915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7"/>
            <a:ext cx="5267325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4" y="2940185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4" y="1514748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5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9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7"/>
            <a:ext cx="7240213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6" y="2940185"/>
            <a:ext cx="6878911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6" y="1514748"/>
            <a:ext cx="6878911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6" y="3416915"/>
            <a:ext cx="6878911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7"/>
            <a:ext cx="5267325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4" y="2940185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4" y="1514748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5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7"/>
            <a:ext cx="7240213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6" y="2940185"/>
            <a:ext cx="6878911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6" y="1514748"/>
            <a:ext cx="6878911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6" y="3416915"/>
            <a:ext cx="6878911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6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6" y="808892"/>
            <a:ext cx="6878911" cy="1329351"/>
          </a:xfrm>
          <a:noFill/>
        </p:spPr>
        <p:txBody>
          <a:bodyPr wrap="square" lIns="71997" tIns="35998" rIns="71997" bIns="35998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41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4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6" y="808892"/>
            <a:ext cx="6878911" cy="1329351"/>
          </a:xfrm>
          <a:noFill/>
        </p:spPr>
        <p:txBody>
          <a:bodyPr wrap="square" lIns="71997" tIns="35998" rIns="71997" bIns="35998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41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1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6" y="808892"/>
            <a:ext cx="6878911" cy="1329351"/>
          </a:xfrm>
          <a:noFill/>
        </p:spPr>
        <p:txBody>
          <a:bodyPr wrap="square" lIns="71997" tIns="35998" rIns="71997" bIns="35998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41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4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6" y="808892"/>
            <a:ext cx="6878911" cy="1329351"/>
          </a:xfrm>
          <a:noFill/>
        </p:spPr>
        <p:txBody>
          <a:bodyPr wrap="square" lIns="71997" tIns="35998" rIns="71997" bIns="35998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41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49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6" y="808892"/>
            <a:ext cx="6878911" cy="1329351"/>
          </a:xfrm>
          <a:noFill/>
        </p:spPr>
        <p:txBody>
          <a:bodyPr wrap="square" lIns="71997" tIns="35998" rIns="71997" bIns="35998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41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6" y="808892"/>
            <a:ext cx="6878911" cy="1329351"/>
          </a:xfrm>
          <a:noFill/>
        </p:spPr>
        <p:txBody>
          <a:bodyPr wrap="square" lIns="71997" tIns="35998" rIns="71997" bIns="35998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41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6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237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5"/>
            <a:ext cx="11517932" cy="443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290F4-3857-4872-8AE4-DA58ED8B3950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105" y="1661685"/>
            <a:ext cx="5671171" cy="4434315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93060" y="1661685"/>
            <a:ext cx="5671171" cy="4434315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60C962-51B4-4A11-8D76-DBDADE6EAB81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5" y="1661688"/>
            <a:ext cx="5671171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39105" y="3974581"/>
            <a:ext cx="5671171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93060" y="1661685"/>
            <a:ext cx="5671171" cy="4432635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EB55F-AD44-4E77-ADD5-3355BF7AEF02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1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45" y="6123762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7345" y="1657349"/>
            <a:ext cx="3801600" cy="44386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0398" y="1657351"/>
            <a:ext cx="7547588" cy="4438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BEB0C7-A088-444A-8603-5273A1429899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49"/>
            <a:ext cx="11521280" cy="44386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7344" y="6123762"/>
            <a:ext cx="11519693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EDDCDD-B1CA-4788-A141-8B021EF4B5B0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&amp;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49"/>
            <a:ext cx="7661440" cy="443865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1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57025" y="390360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2"/>
            <a:ext cx="766144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57025" y="6123762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BCF9C2-3400-4F46-B176-9B86BCD4BE24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49"/>
            <a:ext cx="3801600" cy="44386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49"/>
            <a:ext cx="3801600" cy="44386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97185" y="1657349"/>
            <a:ext cx="3801600" cy="44386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2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197185" y="6123762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8057025" y="6123762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BA9D25-5ECF-4C2B-9C26-5389D32E8784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962400"/>
            <a:ext cx="12192000" cy="2311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8"/>
            <a:ext cx="115179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7E624-35E7-4FF6-904F-8F0FA780148C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0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 &amp;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4962" y="1657350"/>
            <a:ext cx="3752851" cy="4438651"/>
          </a:xfrm>
          <a:solidFill>
            <a:schemeClr val="accent4"/>
          </a:solidFill>
        </p:spPr>
        <p:txBody>
          <a:bodyPr lIns="683966" tIns="143992" rIns="53997" bIns="53997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60853" y="1657349"/>
            <a:ext cx="3654425" cy="44386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8111507" y="1661688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8111507" y="3976261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260852" y="6123762"/>
            <a:ext cx="3654425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121622-224F-4604-A649-8C2A91702D82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78D20-D3D9-46CE-9A79-0EA980CA8FF7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239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9E7212-0A09-42F7-A362-C10644E0B697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Blu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Teal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Gree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Oran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6"/>
            <a:ext cx="11517932" cy="4438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290F4-3857-4872-8AE4-DA58ED8B3950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2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ub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2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Rub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0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Purp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4" y="756745"/>
            <a:ext cx="3620106" cy="143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3484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Teal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6919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42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555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ub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296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7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93059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60C962-51B4-4A11-8D76-DBDADE6EAB81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81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6"/>
            <a:ext cx="11517932" cy="4438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290F4-3857-4872-8AE4-DA58ED8B3950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5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93059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60C962-51B4-4A11-8D76-DBDADE6EAB81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9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39106" y="3974581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93059" y="1661686"/>
            <a:ext cx="5671170" cy="443263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EB55F-AD44-4E77-ADD5-3355BF7AEF02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8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0396" y="1657350"/>
            <a:ext cx="7547588" cy="4438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BEB0C7-A088-444A-8603-5273A1429899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6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1152128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7344" y="6123760"/>
            <a:ext cx="11519693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EDDCDD-B1CA-4788-A141-8B021EF4B5B0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8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&amp;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7661440" cy="4438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57025" y="390360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766144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BCF9C2-3400-4F46-B176-9B86BCD4BE24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7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9718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19718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BA9D25-5ECF-4C2B-9C26-5389D32E8784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0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962400"/>
            <a:ext cx="12192000" cy="2311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115179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7E624-35E7-4FF6-904F-8F0FA780148C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46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 &amp;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4962" y="1657351"/>
            <a:ext cx="3752851" cy="4438650"/>
          </a:xfrm>
          <a:solidFill>
            <a:schemeClr val="accent4"/>
          </a:solidFill>
        </p:spPr>
        <p:txBody>
          <a:bodyPr lIns="684000" tIns="144000" rIns="54000" bIns="54000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60850" y="1657350"/>
            <a:ext cx="3654425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8111506" y="1661686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8111506" y="3976261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260849" y="6123760"/>
            <a:ext cx="3654425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121622-224F-4604-A649-8C2A91702D82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7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78D20-D3D9-46CE-9A79-0EA980CA8FF7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5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39106" y="3974581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93059" y="1661686"/>
            <a:ext cx="5671170" cy="443263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EB55F-AD44-4E77-ADD5-3355BF7AEF02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9E7212-0A09-42F7-A362-C10644E0B697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8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8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00" y="1530000"/>
            <a:ext cx="5280000" cy="473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72000" y="5932800"/>
            <a:ext cx="5280000" cy="43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defRPr sz="1000"/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0000" y="324001"/>
            <a:ext cx="960000" cy="123111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Arial" pitchFamily="51" charset="0"/>
                <a:ea typeface="Arial" pitchFamily="51" charset="0"/>
                <a:cs typeface="Arial" pitchFamily="51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141FCCF-8FC4-FD48-BC18-855ED9BEBE86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356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0396" y="1657350"/>
            <a:ext cx="7547588" cy="4438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BEB0C7-A088-444A-8603-5273A1429899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0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1152128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7344" y="6123760"/>
            <a:ext cx="11519693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EDDCDD-B1CA-4788-A141-8B021EF4B5B0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4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&amp;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7661440" cy="4438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57025" y="390360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766144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BCF9C2-3400-4F46-B176-9B86BCD4BE24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6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9718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19718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BA9D25-5ECF-4C2B-9C26-5389D32E8784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2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962400"/>
            <a:ext cx="12192000" cy="2311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115179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7E624-35E7-4FF6-904F-8F0FA780148C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4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 &amp;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4962" y="1657351"/>
            <a:ext cx="3752851" cy="4438650"/>
          </a:xfrm>
          <a:solidFill>
            <a:schemeClr val="accent4"/>
          </a:solidFill>
        </p:spPr>
        <p:txBody>
          <a:bodyPr lIns="684000" tIns="144000" rIns="54000" bIns="54000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60850" y="1657350"/>
            <a:ext cx="3654425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8111506" y="1661686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8111506" y="3976261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260849" y="6123760"/>
            <a:ext cx="3654425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121622-224F-4604-A649-8C2A91702D82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4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78D20-D3D9-46CE-9A79-0EA980CA8FF7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9E7212-0A09-42F7-A362-C10644E0B697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1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662517" y="4016906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65867" y="2172759"/>
            <a:ext cx="9159300" cy="1882560"/>
          </a:xfrm>
        </p:spPr>
        <p:txBody>
          <a:bodyPr bIns="36000" anchor="t" anchorCtr="0">
            <a:noAutofit/>
          </a:bodyPr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  <a:latin typeface="+mj-lt"/>
                <a:cs typeface="Georgia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65866" y="4055319"/>
            <a:ext cx="9159300" cy="1251694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14" name="Straight Connector 13"/>
          <p:cNvCxnSpPr/>
          <p:nvPr userDrawn="1"/>
        </p:nvCxnSpPr>
        <p:spPr>
          <a:xfrm rot="5400000">
            <a:off x="-1664459" y="3578995"/>
            <a:ext cx="6563518" cy="2117"/>
          </a:xfrm>
          <a:prstGeom prst="line">
            <a:avLst/>
          </a:prstGeom>
          <a:ln w="15875">
            <a:solidFill>
              <a:srgbClr val="E60D2E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953" y="202934"/>
            <a:ext cx="5818747" cy="342976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noProof="0"/>
          </a:p>
        </p:txBody>
      </p:sp>
      <p:pic>
        <p:nvPicPr>
          <p:cNvPr id="10" name="Picture Placeholder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r="-406"/>
          <a:stretch/>
        </p:blipFill>
        <p:spPr>
          <a:xfrm rot="5400000">
            <a:off x="-207907" y="1015565"/>
            <a:ext cx="1986284" cy="5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9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5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8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8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7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0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9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2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16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6"/>
            <a:ext cx="11517932" cy="4438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290F4-3857-4872-8AE4-DA58ED8B3950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93059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60C962-51B4-4A11-8D76-DBDADE6EAB81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39106" y="3974581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93059" y="1661686"/>
            <a:ext cx="5671170" cy="443263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EB55F-AD44-4E77-ADD5-3355BF7AEF02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0396" y="1657350"/>
            <a:ext cx="7547588" cy="4438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BEB0C7-A088-444A-8603-5273A1429899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1152128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7344" y="6123760"/>
            <a:ext cx="11519693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EDDCDD-B1CA-4788-A141-8B021EF4B5B0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&amp;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7661440" cy="4438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57025" y="390360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766144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BCF9C2-3400-4F46-B176-9B86BCD4BE24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9718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19718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BA9D25-5ECF-4C2B-9C26-5389D32E8784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962400"/>
            <a:ext cx="12192000" cy="2311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115179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7E624-35E7-4FF6-904F-8F0FA780148C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 &amp;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4962" y="1657351"/>
            <a:ext cx="3752851" cy="4438650"/>
          </a:xfrm>
          <a:solidFill>
            <a:schemeClr val="accent4"/>
          </a:solidFill>
        </p:spPr>
        <p:txBody>
          <a:bodyPr lIns="684000" tIns="144000" rIns="54000" bIns="54000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60850" y="1657350"/>
            <a:ext cx="3654425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8111506" y="1661686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8111506" y="3976261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260849" y="6123760"/>
            <a:ext cx="3654425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121622-224F-4604-A649-8C2A91702D82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78D20-D3D9-46CE-9A79-0EA980CA8FF7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9E7212-0A09-42F7-A362-C10644E0B697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8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6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5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8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6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39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87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9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7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6"/>
            <a:ext cx="11517932" cy="4438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290F4-3857-4872-8AE4-DA58ED8B3950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93059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60C962-51B4-4A11-8D76-DBDADE6EAB81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39106" y="3974581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93059" y="1661686"/>
            <a:ext cx="5671170" cy="443263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EB55F-AD44-4E77-ADD5-3355BF7AEF02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0396" y="1657350"/>
            <a:ext cx="7547588" cy="4438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BEB0C7-A088-444A-8603-5273A1429899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1152128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7344" y="6123760"/>
            <a:ext cx="11519693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EDDCDD-B1CA-4788-A141-8B021EF4B5B0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&amp;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7661440" cy="4438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57025" y="390360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766144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BCF9C2-3400-4F46-B176-9B86BCD4BE24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9718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19718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BA9D25-5ECF-4C2B-9C26-5389D32E8784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5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962400"/>
            <a:ext cx="12192000" cy="2311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115179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7E624-35E7-4FF6-904F-8F0FA780148C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 &amp;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4962" y="1657351"/>
            <a:ext cx="3752851" cy="4438650"/>
          </a:xfrm>
          <a:solidFill>
            <a:schemeClr val="accent4"/>
          </a:solidFill>
        </p:spPr>
        <p:txBody>
          <a:bodyPr lIns="684000" tIns="144000" rIns="54000" bIns="54000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60850" y="1657350"/>
            <a:ext cx="3654425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8111506" y="1661686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8111506" y="3976261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260849" y="6123760"/>
            <a:ext cx="3654425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121622-224F-4604-A649-8C2A91702D82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3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78D20-D3D9-46CE-9A79-0EA980CA8FF7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9E7212-0A09-42F7-A362-C10644E0B697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7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7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26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5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71.xml"/><Relationship Id="rId29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24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23" Type="http://schemas.openxmlformats.org/officeDocument/2006/relationships/slideLayout" Target="../slideLayouts/slideLayout174.xml"/><Relationship Id="rId28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70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173.xml"/><Relationship Id="rId27" Type="http://schemas.openxmlformats.org/officeDocument/2006/relationships/slideLayout" Target="../slideLayouts/slideLayout178.xml"/><Relationship Id="rId30" Type="http://schemas.openxmlformats.org/officeDocument/2006/relationships/slideLayout" Target="../slideLayouts/slideLayout1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18" Type="http://schemas.openxmlformats.org/officeDocument/2006/relationships/slideLayout" Target="../slideLayouts/slideLayout199.xml"/><Relationship Id="rId26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84.xml"/><Relationship Id="rId21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slideLayout" Target="../slideLayouts/slideLayout198.xml"/><Relationship Id="rId25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83.xml"/><Relationship Id="rId16" Type="http://schemas.openxmlformats.org/officeDocument/2006/relationships/slideLayout" Target="../slideLayouts/slideLayout197.xml"/><Relationship Id="rId20" Type="http://schemas.openxmlformats.org/officeDocument/2006/relationships/slideLayout" Target="../slideLayouts/slideLayout201.xml"/><Relationship Id="rId29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24" Type="http://schemas.openxmlformats.org/officeDocument/2006/relationships/slideLayout" Target="../slideLayouts/slideLayout205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96.xml"/><Relationship Id="rId23" Type="http://schemas.openxmlformats.org/officeDocument/2006/relationships/slideLayout" Target="../slideLayouts/slideLayout204.xml"/><Relationship Id="rId28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191.xml"/><Relationship Id="rId19" Type="http://schemas.openxmlformats.org/officeDocument/2006/relationships/slideLayout" Target="../slideLayouts/slideLayout200.xml"/><Relationship Id="rId31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Relationship Id="rId22" Type="http://schemas.openxmlformats.org/officeDocument/2006/relationships/slideLayout" Target="../slideLayouts/slideLayout203.xml"/><Relationship Id="rId27" Type="http://schemas.openxmlformats.org/officeDocument/2006/relationships/slideLayout" Target="../slideLayouts/slideLayout208.xml"/><Relationship Id="rId30" Type="http://schemas.openxmlformats.org/officeDocument/2006/relationships/slideLayout" Target="../slideLayouts/slideLayout2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86805"/>
            <a:ext cx="12192000" cy="57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35876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65" y="1659604"/>
            <a:ext cx="11520174" cy="442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463212" y="6626524"/>
            <a:ext cx="357188" cy="1391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0812335" y="6572993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Rio Tinto 2017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60881" y="6641335"/>
            <a:ext cx="0" cy="109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248C6-2C41-44AA-BDC6-BEF6EA060CE1}" type="datetime9">
              <a:rPr lang="en-GB" smtClean="0"/>
              <a:t>18/03/2019 09:06:17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41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650" r:id="rId19"/>
    <p:sldLayoutId id="2147483797" r:id="rId20"/>
    <p:sldLayoutId id="2147483798" r:id="rId21"/>
    <p:sldLayoutId id="2147483690" r:id="rId22"/>
    <p:sldLayoutId id="2147483676" r:id="rId23"/>
    <p:sldLayoutId id="2147483680" r:id="rId24"/>
    <p:sldLayoutId id="2147483677" r:id="rId25"/>
    <p:sldLayoutId id="2147483803" r:id="rId26"/>
    <p:sldLayoutId id="2147483804" r:id="rId27"/>
    <p:sldLayoutId id="2147483654" r:id="rId28"/>
    <p:sldLayoutId id="2147483750" r:id="rId29"/>
    <p:sldLayoutId id="2147483795" r:id="rId30"/>
    <p:sldLayoutId id="214748399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 userDrawn="1">
          <p15:clr>
            <a:srgbClr val="547EBF"/>
          </p15:clr>
        </p15:guide>
        <p15:guide id="2" pos="7469" userDrawn="1">
          <p15:clr>
            <a:srgbClr val="547EBF"/>
          </p15:clr>
        </p15:guide>
        <p15:guide id="3" orient="horz" pos="210" userDrawn="1">
          <p15:clr>
            <a:srgbClr val="F26B43"/>
          </p15:clr>
        </p15:guide>
        <p15:guide id="19" orient="horz" pos="1044" userDrawn="1">
          <p15:clr>
            <a:srgbClr val="547EBF"/>
          </p15:clr>
        </p15:guide>
        <p15:guide id="29" orient="horz" pos="3838" userDrawn="1">
          <p15:clr>
            <a:srgbClr val="547EBF"/>
          </p15:clr>
        </p15:guide>
        <p15:guide id="40" orient="horz" pos="2438" userDrawn="1">
          <p15:clr>
            <a:srgbClr val="547EBF"/>
          </p15:clr>
        </p15:guide>
        <p15:guide id="41" pos="3840" userDrawn="1">
          <p15:clr>
            <a:srgbClr val="547EBF"/>
          </p15:clr>
        </p15:guide>
        <p15:guide id="43" orient="horz" pos="4248" userDrawn="1">
          <p15:clr>
            <a:srgbClr val="547EB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86805"/>
            <a:ext cx="12192000" cy="57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35876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65" y="1659604"/>
            <a:ext cx="11520174" cy="442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463212" y="6610481"/>
            <a:ext cx="357188" cy="1391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812335" y="6572993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</a:rPr>
              <a:t>© Rio Tinto 2017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60881" y="6641335"/>
            <a:ext cx="0" cy="109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248C6-2C41-44AA-BDC6-BEF6EA060CE1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7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  <p:sldLayoutId id="2147483833" r:id="rId28"/>
    <p:sldLayoutId id="2147483834" r:id="rId29"/>
    <p:sldLayoutId id="2147483835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 userDrawn="1">
          <p15:clr>
            <a:srgbClr val="547EBF"/>
          </p15:clr>
        </p15:guide>
        <p15:guide id="2" pos="7469" userDrawn="1">
          <p15:clr>
            <a:srgbClr val="547EBF"/>
          </p15:clr>
        </p15:guide>
        <p15:guide id="3" orient="horz" pos="210" userDrawn="1">
          <p15:clr>
            <a:srgbClr val="F26B43"/>
          </p15:clr>
        </p15:guide>
        <p15:guide id="19" orient="horz" pos="1044" userDrawn="1">
          <p15:clr>
            <a:srgbClr val="547EBF"/>
          </p15:clr>
        </p15:guide>
        <p15:guide id="29" orient="horz" pos="3838" userDrawn="1">
          <p15:clr>
            <a:srgbClr val="547EBF"/>
          </p15:clr>
        </p15:guide>
        <p15:guide id="40" orient="horz" pos="2438" userDrawn="1">
          <p15:clr>
            <a:srgbClr val="547EBF"/>
          </p15:clr>
        </p15:guide>
        <p15:guide id="41" pos="3840" userDrawn="1">
          <p15:clr>
            <a:srgbClr val="547EBF"/>
          </p15:clr>
        </p15:guide>
        <p15:guide id="43" orient="horz" pos="4248" userDrawn="1">
          <p15:clr>
            <a:srgbClr val="547EBF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86805"/>
            <a:ext cx="12192000" cy="57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35876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65" y="1659604"/>
            <a:ext cx="11520174" cy="442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463212" y="6626524"/>
            <a:ext cx="357188" cy="1391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812335" y="6572993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</a:rPr>
              <a:t>© Rio Tinto 2017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60881" y="6641335"/>
            <a:ext cx="0" cy="109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248C6-2C41-44AA-BDC6-BEF6EA060CE1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1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  <p:sldLayoutId id="2147483864" r:id="rId28"/>
    <p:sldLayoutId id="2147483865" r:id="rId29"/>
    <p:sldLayoutId id="2147483866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 userDrawn="1">
          <p15:clr>
            <a:srgbClr val="547EBF"/>
          </p15:clr>
        </p15:guide>
        <p15:guide id="2" pos="7469" userDrawn="1">
          <p15:clr>
            <a:srgbClr val="547EBF"/>
          </p15:clr>
        </p15:guide>
        <p15:guide id="3" orient="horz" pos="210" userDrawn="1">
          <p15:clr>
            <a:srgbClr val="F26B43"/>
          </p15:clr>
        </p15:guide>
        <p15:guide id="19" orient="horz" pos="1044" userDrawn="1">
          <p15:clr>
            <a:srgbClr val="547EBF"/>
          </p15:clr>
        </p15:guide>
        <p15:guide id="29" orient="horz" pos="3838" userDrawn="1">
          <p15:clr>
            <a:srgbClr val="547EBF"/>
          </p15:clr>
        </p15:guide>
        <p15:guide id="40" orient="horz" pos="2438" userDrawn="1">
          <p15:clr>
            <a:srgbClr val="547EBF"/>
          </p15:clr>
        </p15:guide>
        <p15:guide id="41" pos="3840" userDrawn="1">
          <p15:clr>
            <a:srgbClr val="547EBF"/>
          </p15:clr>
        </p15:guide>
        <p15:guide id="43" orient="horz" pos="4248" userDrawn="1">
          <p15:clr>
            <a:srgbClr val="547EBF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86805"/>
            <a:ext cx="12192000" cy="57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35876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65" y="1659604"/>
            <a:ext cx="11520174" cy="442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463212" y="6626524"/>
            <a:ext cx="357188" cy="1391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812335" y="6572993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</a:rPr>
              <a:t>© Rio Tinto 2017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60881" y="6641335"/>
            <a:ext cx="0" cy="109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248C6-2C41-44AA-BDC6-BEF6EA060CE1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3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 userDrawn="1">
          <p15:clr>
            <a:srgbClr val="547EBF"/>
          </p15:clr>
        </p15:guide>
        <p15:guide id="2" pos="7469" userDrawn="1">
          <p15:clr>
            <a:srgbClr val="547EBF"/>
          </p15:clr>
        </p15:guide>
        <p15:guide id="3" orient="horz" pos="210" userDrawn="1">
          <p15:clr>
            <a:srgbClr val="F26B43"/>
          </p15:clr>
        </p15:guide>
        <p15:guide id="19" orient="horz" pos="1044" userDrawn="1">
          <p15:clr>
            <a:srgbClr val="547EBF"/>
          </p15:clr>
        </p15:guide>
        <p15:guide id="29" orient="horz" pos="3838" userDrawn="1">
          <p15:clr>
            <a:srgbClr val="547EBF"/>
          </p15:clr>
        </p15:guide>
        <p15:guide id="40" orient="horz" pos="2438" userDrawn="1">
          <p15:clr>
            <a:srgbClr val="547EBF"/>
          </p15:clr>
        </p15:guide>
        <p15:guide id="41" pos="3840" userDrawn="1">
          <p15:clr>
            <a:srgbClr val="547EBF"/>
          </p15:clr>
        </p15:guide>
        <p15:guide id="43" orient="horz" pos="4248" userDrawn="1">
          <p15:clr>
            <a:srgbClr val="547EBF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86805"/>
            <a:ext cx="12192000" cy="57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0" rIns="91436" bIns="0"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5" y="235878"/>
            <a:ext cx="11522075" cy="1154775"/>
          </a:xfrm>
          <a:prstGeom prst="rect">
            <a:avLst/>
          </a:prstGeom>
        </p:spPr>
        <p:txBody>
          <a:bodyPr vert="horz" lIns="0" tIns="45718" rIns="91436" bIns="45718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64" y="1659604"/>
            <a:ext cx="11520175" cy="442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463214" y="6626526"/>
            <a:ext cx="357188" cy="1391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0709748" y="6572993"/>
            <a:ext cx="1245851" cy="26160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Rio Tinto 2017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60881" y="6641338"/>
            <a:ext cx="0" cy="109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41"/>
            <a:ext cx="965200" cy="352425"/>
            <a:chOff x="211" y="4029"/>
            <a:chExt cx="608" cy="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16311" y="6625283"/>
            <a:ext cx="1621440" cy="1404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AF248C6-2C41-44AA-BDC6-BEF6EA060CE1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64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  <p:sldLayoutId id="2147484012" r:id="rId18"/>
    <p:sldLayoutId id="2147484013" r:id="rId19"/>
    <p:sldLayoutId id="2147484014" r:id="rId20"/>
    <p:sldLayoutId id="2147484015" r:id="rId21"/>
    <p:sldLayoutId id="2147484016" r:id="rId22"/>
    <p:sldLayoutId id="2147484017" r:id="rId23"/>
    <p:sldLayoutId id="2147484018" r:id="rId24"/>
    <p:sldLayoutId id="2147484019" r:id="rId25"/>
    <p:sldLayoutId id="2147484020" r:id="rId26"/>
    <p:sldLayoutId id="2147484021" r:id="rId27"/>
    <p:sldLayoutId id="2147484022" r:id="rId28"/>
    <p:sldLayoutId id="2147484023" r:id="rId29"/>
    <p:sldLayoutId id="2147484024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54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66" indent="-180966" algn="l" defTabSz="914354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34" indent="-180966" algn="l" defTabSz="914354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898" indent="-180966" algn="l" defTabSz="914354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>
          <p15:clr>
            <a:srgbClr val="547EBF"/>
          </p15:clr>
        </p15:guide>
        <p15:guide id="2" pos="7469">
          <p15:clr>
            <a:srgbClr val="547EBF"/>
          </p15:clr>
        </p15:guide>
        <p15:guide id="3" orient="horz" pos="210">
          <p15:clr>
            <a:srgbClr val="F26B43"/>
          </p15:clr>
        </p15:guide>
        <p15:guide id="19" orient="horz" pos="1044">
          <p15:clr>
            <a:srgbClr val="547EBF"/>
          </p15:clr>
        </p15:guide>
        <p15:guide id="29" orient="horz" pos="3838">
          <p15:clr>
            <a:srgbClr val="547EBF"/>
          </p15:clr>
        </p15:guide>
        <p15:guide id="40" orient="horz" pos="2438">
          <p15:clr>
            <a:srgbClr val="547EBF"/>
          </p15:clr>
        </p15:guide>
        <p15:guide id="41" pos="3840">
          <p15:clr>
            <a:srgbClr val="547EBF"/>
          </p15:clr>
        </p15:guide>
        <p15:guide id="43" orient="horz" pos="4248">
          <p15:clr>
            <a:srgbClr val="547EBF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86805"/>
            <a:ext cx="12192000" cy="57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0" rIns="91436" bIns="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5" y="235878"/>
            <a:ext cx="11522075" cy="1154775"/>
          </a:xfrm>
          <a:prstGeom prst="rect">
            <a:avLst/>
          </a:prstGeom>
        </p:spPr>
        <p:txBody>
          <a:bodyPr vert="horz" lIns="0" tIns="45718" rIns="91436" bIns="45718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64" y="1659604"/>
            <a:ext cx="11520175" cy="442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463214" y="6626526"/>
            <a:ext cx="357188" cy="1391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709748" y="6572993"/>
            <a:ext cx="1245851" cy="26160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r">
              <a:defRPr/>
            </a:pPr>
            <a:r>
              <a:rPr lang="en-GB" sz="1100" dirty="0" smtClean="0">
                <a:solidFill>
                  <a:srgbClr val="000000"/>
                </a:solidFill>
              </a:rPr>
              <a:t>© Rio Tinto 2017</a:t>
            </a:r>
            <a:endParaRPr lang="en-GB" sz="11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60881" y="6641338"/>
            <a:ext cx="0" cy="109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41"/>
            <a:ext cx="965200" cy="352425"/>
            <a:chOff x="211" y="4029"/>
            <a:chExt cx="608" cy="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16311" y="6625283"/>
            <a:ext cx="1621440" cy="1404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AF248C6-2C41-44AA-BDC6-BEF6EA060CE1}" type="datetime9">
              <a:rPr lang="en-GB" smtClean="0">
                <a:solidFill>
                  <a:srgbClr val="000000"/>
                </a:solidFill>
              </a:rPr>
              <a:pPr/>
              <a:t>18/03/2019 09:06:18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5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  <p:sldLayoutId id="2147484043" r:id="rId18"/>
    <p:sldLayoutId id="2147484044" r:id="rId19"/>
    <p:sldLayoutId id="2147484045" r:id="rId20"/>
    <p:sldLayoutId id="2147484046" r:id="rId21"/>
    <p:sldLayoutId id="2147484047" r:id="rId22"/>
    <p:sldLayoutId id="2147484048" r:id="rId23"/>
    <p:sldLayoutId id="2147484049" r:id="rId24"/>
    <p:sldLayoutId id="2147484050" r:id="rId25"/>
    <p:sldLayoutId id="2147484051" r:id="rId26"/>
    <p:sldLayoutId id="2147484052" r:id="rId27"/>
    <p:sldLayoutId id="2147484053" r:id="rId28"/>
    <p:sldLayoutId id="2147484054" r:id="rId29"/>
    <p:sldLayoutId id="2147484055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54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66" indent="-180966" algn="l" defTabSz="914354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34" indent="-180966" algn="l" defTabSz="914354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898" indent="-180966" algn="l" defTabSz="914354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>
          <p15:clr>
            <a:srgbClr val="547EBF"/>
          </p15:clr>
        </p15:guide>
        <p15:guide id="2" pos="7469">
          <p15:clr>
            <a:srgbClr val="547EBF"/>
          </p15:clr>
        </p15:guide>
        <p15:guide id="3" orient="horz" pos="210">
          <p15:clr>
            <a:srgbClr val="F26B43"/>
          </p15:clr>
        </p15:guide>
        <p15:guide id="19" orient="horz" pos="1044">
          <p15:clr>
            <a:srgbClr val="547EBF"/>
          </p15:clr>
        </p15:guide>
        <p15:guide id="29" orient="horz" pos="3838">
          <p15:clr>
            <a:srgbClr val="547EBF"/>
          </p15:clr>
        </p15:guide>
        <p15:guide id="40" orient="horz" pos="2438">
          <p15:clr>
            <a:srgbClr val="547EBF"/>
          </p15:clr>
        </p15:guide>
        <p15:guide id="41" pos="3840">
          <p15:clr>
            <a:srgbClr val="547EBF"/>
          </p15:clr>
        </p15:guide>
        <p15:guide id="43" orient="horz" pos="4248">
          <p15:clr>
            <a:srgbClr val="547EBF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86805"/>
            <a:ext cx="12192000" cy="57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35876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65" y="1659604"/>
            <a:ext cx="11520174" cy="442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463212" y="6626524"/>
            <a:ext cx="357188" cy="1391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0812335" y="6572993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Rio Tinto 2017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60881" y="6641335"/>
            <a:ext cx="0" cy="109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248C6-2C41-44AA-BDC6-BEF6EA060CE1}" type="datetime9">
              <a:rPr lang="en-GB" smtClean="0"/>
              <a:t>18/03/2019 09:06:18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3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  <p:sldLayoutId id="2147484074" r:id="rId18"/>
    <p:sldLayoutId id="2147484075" r:id="rId19"/>
    <p:sldLayoutId id="2147484076" r:id="rId20"/>
    <p:sldLayoutId id="2147484077" r:id="rId21"/>
    <p:sldLayoutId id="2147484078" r:id="rId22"/>
    <p:sldLayoutId id="2147484079" r:id="rId23"/>
    <p:sldLayoutId id="2147484080" r:id="rId24"/>
    <p:sldLayoutId id="2147484081" r:id="rId25"/>
    <p:sldLayoutId id="2147484082" r:id="rId26"/>
    <p:sldLayoutId id="2147484083" r:id="rId27"/>
    <p:sldLayoutId id="2147484084" r:id="rId28"/>
    <p:sldLayoutId id="2147484085" r:id="rId29"/>
    <p:sldLayoutId id="2147484086" r:id="rId30"/>
    <p:sldLayoutId id="2147484087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>
          <p15:clr>
            <a:srgbClr val="547EBF"/>
          </p15:clr>
        </p15:guide>
        <p15:guide id="2" pos="7469">
          <p15:clr>
            <a:srgbClr val="547EBF"/>
          </p15:clr>
        </p15:guide>
        <p15:guide id="3" orient="horz" pos="210">
          <p15:clr>
            <a:srgbClr val="F26B43"/>
          </p15:clr>
        </p15:guide>
        <p15:guide id="19" orient="horz" pos="1044">
          <p15:clr>
            <a:srgbClr val="547EBF"/>
          </p15:clr>
        </p15:guide>
        <p15:guide id="29" orient="horz" pos="3838">
          <p15:clr>
            <a:srgbClr val="547EBF"/>
          </p15:clr>
        </p15:guide>
        <p15:guide id="40" orient="horz" pos="2438">
          <p15:clr>
            <a:srgbClr val="547EBF"/>
          </p15:clr>
        </p15:guide>
        <p15:guide id="41" pos="3840">
          <p15:clr>
            <a:srgbClr val="547EBF"/>
          </p15:clr>
        </p15:guide>
        <p15:guide id="43" orient="horz" pos="4248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9108" y="3963182"/>
            <a:ext cx="2410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Template #: DCON-029-1010 R8</a:t>
            </a: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615582" y="3329804"/>
            <a:ext cx="4745037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Sean Sinclair, Environment Superintendent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583" y="165408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Processed Kimberlite to Mine 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Workings - </a:t>
            </a:r>
            <a:r>
              <a:rPr lang="en-GB" sz="2400" dirty="0">
                <a:solidFill>
                  <a:schemeClr val="bg1"/>
                </a:solidFill>
              </a:rPr>
              <a:t>S</a:t>
            </a:r>
            <a:r>
              <a:rPr lang="en-GB" sz="2400" dirty="0" smtClean="0">
                <a:solidFill>
                  <a:schemeClr val="bg1"/>
                </a:solidFill>
              </a:rPr>
              <a:t>coping Meeting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Introduction and Project Overview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4402"/>
            <a:ext cx="11522075" cy="1154774"/>
          </a:xfrm>
        </p:spPr>
        <p:txBody>
          <a:bodyPr/>
          <a:lstStyle/>
          <a:p>
            <a:r>
              <a:rPr lang="en-US" dirty="0" smtClean="0"/>
              <a:t>PK </a:t>
            </a:r>
            <a:r>
              <a:rPr lang="en-US" dirty="0"/>
              <a:t>Production and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11163" y="1189176"/>
            <a:ext cx="11564577" cy="4534515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Based on the current mine plan, the PKC will be full in 2021 without additional dam raise beyond current </a:t>
            </a:r>
            <a:r>
              <a:rPr lang="en-US" dirty="0" smtClean="0"/>
              <a:t>approvals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Underground mining of the A154S and A418 kimberlite pipes will be completed by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Underground mining of the A154N kimberlite pipe will be completed in 2025</a:t>
            </a:r>
            <a:endParaRPr lang="en-US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pit mining of the A21 kimberlite pipe will be completed by 2023</a:t>
            </a:r>
            <a:endParaRPr lang="en-US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574855" y="3275580"/>
          <a:ext cx="7963991" cy="331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82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-24470"/>
            <a:ext cx="11522075" cy="1154774"/>
          </a:xfrm>
        </p:spPr>
        <p:txBody>
          <a:bodyPr/>
          <a:lstStyle/>
          <a:p>
            <a:r>
              <a:rPr lang="en-GB" dirty="0"/>
              <a:t>Current </a:t>
            </a:r>
            <a:r>
              <a:rPr lang="en-GB" dirty="0" smtClean="0"/>
              <a:t>PK </a:t>
            </a:r>
            <a:r>
              <a:rPr lang="en-GB" dirty="0"/>
              <a:t>Storage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39106" y="955083"/>
            <a:ext cx="11529044" cy="525884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Processed kimberlite is currently stored within the Processed Kimberlite Containment (PKC) Facility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t="16468" r="9406" b="22024"/>
          <a:stretch/>
        </p:blipFill>
        <p:spPr bwMode="auto">
          <a:xfrm>
            <a:off x="5419570" y="1664767"/>
            <a:ext cx="6334280" cy="41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6"/>
          <p:cNvSpPr txBox="1">
            <a:spLocks/>
          </p:cNvSpPr>
          <p:nvPr/>
        </p:nvSpPr>
        <p:spPr>
          <a:xfrm>
            <a:off x="334962" y="1664767"/>
            <a:ext cx="4970307" cy="5258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PKC Facility is surrounded by a lined dam that DDMI has constructed and made higher over the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amount of storage area left within the PKC will not fit the amount of processed kimberlite that will be produced during the remaining years of mining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PKC dam expansion opportunities are limited by the size of East Island</a:t>
            </a:r>
          </a:p>
        </p:txBody>
      </p:sp>
    </p:spTree>
    <p:extLst>
      <p:ext uri="{BB962C8B-B14F-4D97-AF65-F5344CB8AC3E}">
        <p14:creationId xmlns:p14="http://schemas.microsoft.com/office/powerpoint/2010/main" val="40993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Drawings for A418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Picture 2" descr="C:\Users\gord.macdonald\Working Folder\Strategic\Closure\Underground\PK Files\SK-170808-FPK PIPING DESING PROCESS PLANT TO THE A418 PLANT(1)-11 x 17 Plan 1 to 1000.jpg"/>
          <p:cNvPicPr>
            <a:picLocks noGrp="1" noChangeAspect="1" noChangeArrowheads="1"/>
          </p:cNvPicPr>
          <p:nvPr>
            <p:ph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4752" r="3004" b="11652"/>
          <a:stretch/>
        </p:blipFill>
        <p:spPr bwMode="auto">
          <a:xfrm>
            <a:off x="334963" y="1127592"/>
            <a:ext cx="7038959" cy="399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4029" r="14683" b="15416"/>
          <a:stretch/>
        </p:blipFill>
        <p:spPr>
          <a:xfrm>
            <a:off x="7607520" y="0"/>
            <a:ext cx="437493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210" y="5190918"/>
            <a:ext cx="7800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Deposition strategy to be finalized and included in Processed Kimberlite Containment in Mine Workings Design Report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144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the Deposition of PK to Mine Workings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Improves health and safety related to operations and </a:t>
            </a:r>
            <a:r>
              <a:rPr lang="en-US" sz="2400" dirty="0" smtClean="0"/>
              <a:t>closure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Reduces environmental risks related to PK </a:t>
            </a:r>
            <a:r>
              <a:rPr lang="en-US" sz="2400" dirty="0" smtClean="0"/>
              <a:t>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Ensures certainty in PK storage capacity for the </a:t>
            </a:r>
            <a:r>
              <a:rPr lang="en-US" sz="2400" dirty="0" smtClean="0"/>
              <a:t>life-of-mine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Enhances operational </a:t>
            </a:r>
            <a:r>
              <a:rPr lang="en-US" sz="2400" dirty="0" smtClean="0"/>
              <a:t>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Reduces capital expenditures for the </a:t>
            </a:r>
            <a:r>
              <a:rPr lang="en-US" sz="2400" dirty="0" smtClean="0"/>
              <a:t>life-of-mine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Reduces closure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563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Potential Environmental Risks and Impacts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Assessed the potential for adverse impacts to biotic and abiotic components, including water quality and fish and fish </a:t>
            </a:r>
            <a:r>
              <a:rPr lang="en-US" sz="2400" dirty="0" smtClean="0"/>
              <a:t>habitat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Assessment based on robust data from site specific studies, literature review, and Traditional </a:t>
            </a:r>
            <a:r>
              <a:rPr lang="en-US" sz="2400" dirty="0" smtClean="0"/>
              <a:t>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Assessed operational, health and safety, and environmental risks, including the potential for accidents and malfunctions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14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Potential Environmental Risks and Impacts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Applied credible assumptions where scientific uncertainty </a:t>
            </a:r>
            <a:r>
              <a:rPr lang="en-US" sz="2400" dirty="0" smtClean="0"/>
              <a:t>exists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Applied conservatism and the precautionary </a:t>
            </a:r>
            <a:r>
              <a:rPr lang="en-US" sz="2400" dirty="0" smtClean="0"/>
              <a:t>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Certainty and confidence in results informed by ongoing operations and on </a:t>
            </a:r>
            <a:r>
              <a:rPr lang="en-US" sz="2400" dirty="0" smtClean="0"/>
              <a:t>modelling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Monitoring programs and adaptive management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02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Potential Environmental Risks and Impacts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39106" y="1887828"/>
            <a:ext cx="11517932" cy="44386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Committed to protecting the health and safety of workers and </a:t>
            </a:r>
            <a:r>
              <a:rPr lang="en-US" sz="2400" dirty="0" smtClean="0"/>
              <a:t>the </a:t>
            </a:r>
            <a:r>
              <a:rPr lang="en-US" sz="2400" dirty="0"/>
              <a:t>environment in executing the </a:t>
            </a:r>
            <a:r>
              <a:rPr lang="en-US" sz="2400" dirty="0" smtClean="0"/>
              <a:t>proposal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Committed to ensuring PK to Mine Workings does not result in significant adverse impacts to the environment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0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Engagement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Proposed PK to Mine Workings informed by DDMI’s ongoing engagement with stakeholders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PK to Mine Workings addresses concerns regarding the long-term stability and environmental risks of the Processed Kimberlite Facility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Engaged stakeholders on potential impacts, proposed mitigation measures, the acceptability of residual impacts, and how mitigation might be enhanced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68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Support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34963" y="1789262"/>
            <a:ext cx="11517932" cy="4438650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Broad support for the Proposal among our Participation Agreement partners and communities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PK to Mine Workings not likely to be a cause of significant public concern</a:t>
            </a:r>
            <a:endParaRPr lang="en-US" sz="24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45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Assessment / Options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Four (4) options considered as part of preliminary studies:</a:t>
            </a:r>
          </a:p>
          <a:p>
            <a:pPr marL="1000125" lvl="4" indent="-457200">
              <a:buFont typeface="Wingdings" panose="05000000000000000000" pitchFamily="2" charset="2"/>
              <a:buChar char="§"/>
            </a:pPr>
            <a:r>
              <a:rPr lang="en-US" sz="2600" dirty="0"/>
              <a:t>Life of Mine (LOM) PK storage through traditional dam raise.</a:t>
            </a:r>
          </a:p>
          <a:p>
            <a:pPr marL="1000125" lvl="4" indent="-457200">
              <a:buFont typeface="Wingdings" panose="05000000000000000000" pitchFamily="2" charset="2"/>
              <a:buChar char="§"/>
            </a:pPr>
            <a:r>
              <a:rPr lang="en-US" sz="2600" dirty="0"/>
              <a:t>LOM PK storage through current PKC dam height and deposition to mine workings.</a:t>
            </a:r>
          </a:p>
          <a:p>
            <a:pPr marL="1000125" lvl="4" indent="-457200">
              <a:buFont typeface="Wingdings" panose="05000000000000000000" pitchFamily="2" charset="2"/>
              <a:buChar char="§"/>
            </a:pPr>
            <a:r>
              <a:rPr lang="en-US" sz="2600" dirty="0"/>
              <a:t>LOM PK storage through current PLC dam height and alternative onsite storage options. </a:t>
            </a:r>
          </a:p>
          <a:p>
            <a:pPr marL="1000125" lvl="4" indent="-457200">
              <a:buFont typeface="Wingdings" panose="05000000000000000000" pitchFamily="2" charset="2"/>
              <a:buChar char="§"/>
            </a:pPr>
            <a:r>
              <a:rPr lang="en-US" sz="2600" dirty="0"/>
              <a:t>Combination of PKC dam raise and deposition to mine workings (Preferred Option). </a:t>
            </a:r>
          </a:p>
          <a:p>
            <a:endParaRPr lang="en-US" sz="3200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25681"/>
              </p:ext>
            </p:extLst>
          </p:nvPr>
        </p:nvGraphicFramePr>
        <p:xfrm>
          <a:off x="272256" y="1142999"/>
          <a:ext cx="11647488" cy="5222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2496">
                  <a:extLst>
                    <a:ext uri="{9D8B030D-6E8A-4147-A177-3AD203B41FA5}">
                      <a16:colId xmlns:a16="http://schemas.microsoft.com/office/drawing/2014/main" val="1999902477"/>
                    </a:ext>
                  </a:extLst>
                </a:gridCol>
                <a:gridCol w="3882496">
                  <a:extLst>
                    <a:ext uri="{9D8B030D-6E8A-4147-A177-3AD203B41FA5}">
                      <a16:colId xmlns:a16="http://schemas.microsoft.com/office/drawing/2014/main" val="1646833588"/>
                    </a:ext>
                  </a:extLst>
                </a:gridCol>
                <a:gridCol w="3882496">
                  <a:extLst>
                    <a:ext uri="{9D8B030D-6E8A-4147-A177-3AD203B41FA5}">
                      <a16:colId xmlns:a16="http://schemas.microsoft.com/office/drawing/2014/main" val="2329206837"/>
                    </a:ext>
                  </a:extLst>
                </a:gridCol>
              </a:tblGrid>
              <a:tr h="2373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Option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2" marR="5646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Key Advantages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2" marR="5646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Key Disadvantages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2" marR="56462" marT="0" marB="0"/>
                </a:tc>
                <a:extLst>
                  <a:ext uri="{0D108BD9-81ED-4DB2-BD59-A6C34878D82A}">
                    <a16:rowId xmlns:a16="http://schemas.microsoft.com/office/drawing/2014/main" val="4058947293"/>
                  </a:ext>
                </a:extLst>
              </a:tr>
              <a:tr h="1236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1. Traditional Dam Raise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2" marR="56462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permitted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known approach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2" marR="56462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high cost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footprint restrictions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new construction necessary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limited closure options</a:t>
                      </a:r>
                      <a:endParaRPr lang="en-US" sz="1400" dirty="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2" marR="56462" marT="0" marB="0"/>
                </a:tc>
                <a:extLst>
                  <a:ext uri="{0D108BD9-81ED-4DB2-BD59-A6C34878D82A}">
                    <a16:rowId xmlns:a16="http://schemas.microsoft.com/office/drawing/2014/main" val="775794419"/>
                  </a:ext>
                </a:extLst>
              </a:tr>
              <a:tr h="1236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2. A418 Deposition with Current Dam Height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2" marR="56462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lower cost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maximum use of existing storage capacity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no new dam construction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enhanced closure options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2" marR="56462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license amendment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high risk of running out of PKC storage before A418 is available.</a:t>
                      </a:r>
                      <a:endParaRPr lang="en-US" sz="1400" dirty="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2" marR="56462" marT="0" marB="0"/>
                </a:tc>
                <a:extLst>
                  <a:ext uri="{0D108BD9-81ED-4DB2-BD59-A6C34878D82A}">
                    <a16:rowId xmlns:a16="http://schemas.microsoft.com/office/drawing/2014/main" val="4085485987"/>
                  </a:ext>
                </a:extLst>
              </a:tr>
              <a:tr h="1236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3. Additional On-Site Storage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2" marR="56462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no new dam construction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lowest cost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enhanced use of existing facilities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2" marR="5646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loss of original facility functionality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license amendment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site runoff risk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</a:rPr>
                        <a:t>expanded closure footprint</a:t>
                      </a:r>
                      <a:endParaRPr lang="en-US" sz="1400" dirty="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2" marR="56462" marT="0" marB="0"/>
                </a:tc>
                <a:extLst>
                  <a:ext uri="{0D108BD9-81ED-4DB2-BD59-A6C34878D82A}">
                    <a16:rowId xmlns:a16="http://schemas.microsoft.com/office/drawing/2014/main" val="3306503270"/>
                  </a:ext>
                </a:extLst>
              </a:tr>
              <a:tr h="1185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chemeClr val="bg1"/>
                          </a:solidFill>
                          <a:effectLst/>
                        </a:rPr>
                        <a:t>4. PKC Dam Raise and A418 Deposition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2" marR="56462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solidFill>
                            <a:srgbClr val="00B050"/>
                          </a:solidFill>
                          <a:effectLst/>
                        </a:rPr>
                        <a:t>limits risk of running out of storage space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solidFill>
                            <a:srgbClr val="00B050"/>
                          </a:solidFill>
                          <a:effectLst/>
                        </a:rPr>
                        <a:t>maximize use of existing storage capacity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solidFill>
                            <a:srgbClr val="00B050"/>
                          </a:solidFill>
                          <a:effectLst/>
                        </a:rPr>
                        <a:t>enhanced closure options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20447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2" marR="5646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solidFill>
                            <a:srgbClr val="00B050"/>
                          </a:solidFill>
                          <a:effectLst/>
                        </a:rPr>
                        <a:t>moderate cost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solidFill>
                            <a:srgbClr val="00B050"/>
                          </a:solidFill>
                          <a:effectLst/>
                        </a:rPr>
                        <a:t>new dam construction necessary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solidFill>
                            <a:srgbClr val="00B050"/>
                          </a:solidFill>
                          <a:effectLst/>
                        </a:rPr>
                        <a:t>license amendment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62" marR="56462" marT="0" marB="0"/>
                </a:tc>
                <a:extLst>
                  <a:ext uri="{0D108BD9-81ED-4DB2-BD59-A6C34878D82A}">
                    <a16:rowId xmlns:a16="http://schemas.microsoft.com/office/drawing/2014/main" val="1868866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Introduction and Project Overview</a:t>
            </a:r>
            <a:endParaRPr lang="en-US" sz="32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Water Quality Modelling Approach</a:t>
            </a:r>
            <a:endParaRPr lang="en-US" sz="32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Scope of the Environmental Assessment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9108" y="3963182"/>
            <a:ext cx="2410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Template #: DCON-029-1010 R8</a:t>
            </a: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615582" y="3329804"/>
            <a:ext cx="4745037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>
                <a:solidFill>
                  <a:prstClr val="white"/>
                </a:solidFill>
                <a:latin typeface="Arial"/>
              </a:rPr>
              <a:t>Gord Macdonald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Closure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Manager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583" y="165408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Processed Kimberlite to Mine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Workings -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coping Meeting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Arial"/>
              </a:rPr>
              <a:t>Water Quality Modelling Approach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2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FEABF-450E-4F61-BB58-EE82B29B0C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1" y="1282701"/>
            <a:ext cx="9906000" cy="5343826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334965" y="235878"/>
            <a:ext cx="11522075" cy="1402422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Water Quality Modelling Approach</a:t>
            </a:r>
            <a:br>
              <a:rPr lang="en-US" dirty="0" smtClean="0"/>
            </a:br>
            <a:endParaRPr lang="en-US" sz="2800" baseline="30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CE-QUAL-W2: a two dimensional, laterally averaged, hydrodynamic, and water quality model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5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88B329D-A34D-41D6-AFE7-584AA7BE98E5}"/>
              </a:ext>
            </a:extLst>
          </p:cNvPr>
          <p:cNvSpPr/>
          <p:nvPr/>
        </p:nvSpPr>
        <p:spPr>
          <a:xfrm>
            <a:off x="6421064" y="1903869"/>
            <a:ext cx="5048228" cy="368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30EF4B-C6D2-49C3-BCC6-9782BAC5C61D}"/>
              </a:ext>
            </a:extLst>
          </p:cNvPr>
          <p:cNvSpPr/>
          <p:nvPr/>
        </p:nvSpPr>
        <p:spPr>
          <a:xfrm>
            <a:off x="698254" y="3429000"/>
            <a:ext cx="5048228" cy="368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0F8CDB-E0A4-46BA-9C0D-9B5759D78B20}"/>
              </a:ext>
            </a:extLst>
          </p:cNvPr>
          <p:cNvSpPr/>
          <p:nvPr/>
        </p:nvSpPr>
        <p:spPr>
          <a:xfrm>
            <a:off x="887696" y="6116468"/>
            <a:ext cx="4708478" cy="26921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9CEBDE-CF13-469C-92B0-C32141D70792}"/>
              </a:ext>
            </a:extLst>
          </p:cNvPr>
          <p:cNvSpPr txBox="1"/>
          <p:nvPr/>
        </p:nvSpPr>
        <p:spPr>
          <a:xfrm>
            <a:off x="6551632" y="3335796"/>
            <a:ext cx="4752944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CB7323-7889-434C-AF1C-54950E25AB53}"/>
              </a:ext>
            </a:extLst>
          </p:cNvPr>
          <p:cNvSpPr/>
          <p:nvPr/>
        </p:nvSpPr>
        <p:spPr>
          <a:xfrm>
            <a:off x="6493644" y="3285405"/>
            <a:ext cx="4708478" cy="26921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07D79-EA88-4076-895A-875F1100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51962"/>
            <a:ext cx="11522075" cy="1154774"/>
          </a:xfrm>
        </p:spPr>
        <p:txBody>
          <a:bodyPr/>
          <a:lstStyle/>
          <a:p>
            <a:r>
              <a:rPr lang="en-CA" dirty="0" smtClean="0"/>
              <a:t>Processed Kimberlite Deposition into Mine Workings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0C2EB6-6CBD-40C6-953D-2851167045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2D962-D389-46EF-B408-682AC37CA2A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4962" y="1173984"/>
            <a:ext cx="8980488" cy="433332"/>
          </a:xfrm>
        </p:spPr>
        <p:txBody>
          <a:bodyPr>
            <a:normAutofit/>
          </a:bodyPr>
          <a:lstStyle/>
          <a:p>
            <a:r>
              <a:rPr lang="en-US" b="1" i="1"/>
              <a:t>Conceptual model – consolidation &amp; pore water release over time</a:t>
            </a:r>
          </a:p>
          <a:p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6D2DB3-B349-43D0-9EBD-B0C4276C651A}"/>
              </a:ext>
            </a:extLst>
          </p:cNvPr>
          <p:cNvSpPr txBox="1"/>
          <p:nvPr/>
        </p:nvSpPr>
        <p:spPr>
          <a:xfrm>
            <a:off x="2218335" y="6326771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conceptualized</a:t>
            </a:r>
            <a:endParaRPr kumimoji="0" lang="en-CA" sz="1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2A0000-6BA4-4902-8D0A-80686A04A7F5}"/>
              </a:ext>
            </a:extLst>
          </p:cNvPr>
          <p:cNvSpPr txBox="1"/>
          <p:nvPr/>
        </p:nvSpPr>
        <p:spPr>
          <a:xfrm>
            <a:off x="8218056" y="634638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modelled</a:t>
            </a:r>
            <a:endParaRPr kumimoji="0" lang="en-CA" sz="1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A2BF9-D60E-4C3A-B7F4-850C90FBDEE8}"/>
              </a:ext>
            </a:extLst>
          </p:cNvPr>
          <p:cNvGrpSpPr/>
          <p:nvPr/>
        </p:nvGrpSpPr>
        <p:grpSpPr>
          <a:xfrm>
            <a:off x="0" y="6225652"/>
            <a:ext cx="12192000" cy="632348"/>
            <a:chOff x="0" y="6225652"/>
            <a:chExt cx="12192000" cy="6323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3C32F1-9F93-4455-B4F3-EFDD7F2B0BCA}"/>
                </a:ext>
              </a:extLst>
            </p:cNvPr>
            <p:cNvSpPr/>
            <p:nvPr/>
          </p:nvSpPr>
          <p:spPr>
            <a:xfrm>
              <a:off x="0" y="6225652"/>
              <a:ext cx="12192000" cy="632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94DE4E-6F61-403D-99F2-C1095E6D5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018" y="6367302"/>
              <a:ext cx="11551006" cy="433332"/>
            </a:xfrm>
            <a:prstGeom prst="rect">
              <a:avLst/>
            </a:prstGeom>
          </p:spPr>
        </p:pic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96254E6-9193-4E5C-B134-DB55FCD4D878}"/>
              </a:ext>
            </a:extLst>
          </p:cNvPr>
          <p:cNvSpPr/>
          <p:nvPr/>
        </p:nvSpPr>
        <p:spPr>
          <a:xfrm>
            <a:off x="6348484" y="1858370"/>
            <a:ext cx="5193388" cy="4367282"/>
          </a:xfrm>
          <a:custGeom>
            <a:avLst/>
            <a:gdLst>
              <a:gd name="connsiteX0" fmla="*/ 39757 w 2289976"/>
              <a:gd name="connsiteY0" fmla="*/ 0 h 1956020"/>
              <a:gd name="connsiteX1" fmla="*/ 198783 w 2289976"/>
              <a:gd name="connsiteY1" fmla="*/ 7951 h 1956020"/>
              <a:gd name="connsiteX2" fmla="*/ 206734 w 2289976"/>
              <a:gd name="connsiteY2" fmla="*/ 190831 h 1956020"/>
              <a:gd name="connsiteX3" fmla="*/ 333955 w 2289976"/>
              <a:gd name="connsiteY3" fmla="*/ 190831 h 1956020"/>
              <a:gd name="connsiteX4" fmla="*/ 341906 w 2289976"/>
              <a:gd name="connsiteY4" fmla="*/ 421419 h 1956020"/>
              <a:gd name="connsiteX5" fmla="*/ 508884 w 2289976"/>
              <a:gd name="connsiteY5" fmla="*/ 421419 h 1956020"/>
              <a:gd name="connsiteX6" fmla="*/ 508884 w 2289976"/>
              <a:gd name="connsiteY6" fmla="*/ 652007 h 1956020"/>
              <a:gd name="connsiteX7" fmla="*/ 667910 w 2289976"/>
              <a:gd name="connsiteY7" fmla="*/ 652007 h 1956020"/>
              <a:gd name="connsiteX8" fmla="*/ 675861 w 2289976"/>
              <a:gd name="connsiteY8" fmla="*/ 874643 h 1956020"/>
              <a:gd name="connsiteX9" fmla="*/ 826936 w 2289976"/>
              <a:gd name="connsiteY9" fmla="*/ 874643 h 1956020"/>
              <a:gd name="connsiteX10" fmla="*/ 826936 w 2289976"/>
              <a:gd name="connsiteY10" fmla="*/ 1033669 h 1956020"/>
              <a:gd name="connsiteX11" fmla="*/ 970059 w 2289976"/>
              <a:gd name="connsiteY11" fmla="*/ 1025718 h 1956020"/>
              <a:gd name="connsiteX12" fmla="*/ 1025718 w 2289976"/>
              <a:gd name="connsiteY12" fmla="*/ 1733384 h 1956020"/>
              <a:gd name="connsiteX13" fmla="*/ 1089329 w 2289976"/>
              <a:gd name="connsiteY13" fmla="*/ 1852654 h 1956020"/>
              <a:gd name="connsiteX14" fmla="*/ 1192696 w 2289976"/>
              <a:gd name="connsiteY14" fmla="*/ 1717481 h 1956020"/>
              <a:gd name="connsiteX15" fmla="*/ 1248355 w 2289976"/>
              <a:gd name="connsiteY15" fmla="*/ 1065474 h 1956020"/>
              <a:gd name="connsiteX16" fmla="*/ 1343771 w 2289976"/>
              <a:gd name="connsiteY16" fmla="*/ 1073426 h 1956020"/>
              <a:gd name="connsiteX17" fmla="*/ 1351722 w 2289976"/>
              <a:gd name="connsiteY17" fmla="*/ 970059 h 1956020"/>
              <a:gd name="connsiteX18" fmla="*/ 1510748 w 2289976"/>
              <a:gd name="connsiteY18" fmla="*/ 962107 h 1956020"/>
              <a:gd name="connsiteX19" fmla="*/ 1526651 w 2289976"/>
              <a:gd name="connsiteY19" fmla="*/ 771276 h 1956020"/>
              <a:gd name="connsiteX20" fmla="*/ 1701579 w 2289976"/>
              <a:gd name="connsiteY20" fmla="*/ 755374 h 1956020"/>
              <a:gd name="connsiteX21" fmla="*/ 1709531 w 2289976"/>
              <a:gd name="connsiteY21" fmla="*/ 612250 h 1956020"/>
              <a:gd name="connsiteX22" fmla="*/ 1868557 w 2289976"/>
              <a:gd name="connsiteY22" fmla="*/ 596347 h 1956020"/>
              <a:gd name="connsiteX23" fmla="*/ 1868557 w 2289976"/>
              <a:gd name="connsiteY23" fmla="*/ 437321 h 1956020"/>
              <a:gd name="connsiteX24" fmla="*/ 2011680 w 2289976"/>
              <a:gd name="connsiteY24" fmla="*/ 429370 h 1956020"/>
              <a:gd name="connsiteX25" fmla="*/ 2019631 w 2289976"/>
              <a:gd name="connsiteY25" fmla="*/ 254441 h 1956020"/>
              <a:gd name="connsiteX26" fmla="*/ 2162755 w 2289976"/>
              <a:gd name="connsiteY26" fmla="*/ 262393 h 1956020"/>
              <a:gd name="connsiteX27" fmla="*/ 2178658 w 2289976"/>
              <a:gd name="connsiteY27" fmla="*/ 63610 h 1956020"/>
              <a:gd name="connsiteX28" fmla="*/ 2289976 w 2289976"/>
              <a:gd name="connsiteY28" fmla="*/ 63610 h 1956020"/>
              <a:gd name="connsiteX29" fmla="*/ 2274073 w 2289976"/>
              <a:gd name="connsiteY29" fmla="*/ 1956020 h 1956020"/>
              <a:gd name="connsiteX30" fmla="*/ 0 w 2289976"/>
              <a:gd name="connsiteY30" fmla="*/ 1932167 h 1956020"/>
              <a:gd name="connsiteX31" fmla="*/ 39757 w 2289976"/>
              <a:gd name="connsiteY31" fmla="*/ 0 h 1956020"/>
              <a:gd name="connsiteX0" fmla="*/ 0 w 2289976"/>
              <a:gd name="connsiteY0" fmla="*/ 0 h 1956020"/>
              <a:gd name="connsiteX1" fmla="*/ 198783 w 2289976"/>
              <a:gd name="connsiteY1" fmla="*/ 7951 h 1956020"/>
              <a:gd name="connsiteX2" fmla="*/ 206734 w 2289976"/>
              <a:gd name="connsiteY2" fmla="*/ 190831 h 1956020"/>
              <a:gd name="connsiteX3" fmla="*/ 333955 w 2289976"/>
              <a:gd name="connsiteY3" fmla="*/ 190831 h 1956020"/>
              <a:gd name="connsiteX4" fmla="*/ 341906 w 2289976"/>
              <a:gd name="connsiteY4" fmla="*/ 421419 h 1956020"/>
              <a:gd name="connsiteX5" fmla="*/ 508884 w 2289976"/>
              <a:gd name="connsiteY5" fmla="*/ 421419 h 1956020"/>
              <a:gd name="connsiteX6" fmla="*/ 508884 w 2289976"/>
              <a:gd name="connsiteY6" fmla="*/ 652007 h 1956020"/>
              <a:gd name="connsiteX7" fmla="*/ 667910 w 2289976"/>
              <a:gd name="connsiteY7" fmla="*/ 652007 h 1956020"/>
              <a:gd name="connsiteX8" fmla="*/ 675861 w 2289976"/>
              <a:gd name="connsiteY8" fmla="*/ 874643 h 1956020"/>
              <a:gd name="connsiteX9" fmla="*/ 826936 w 2289976"/>
              <a:gd name="connsiteY9" fmla="*/ 874643 h 1956020"/>
              <a:gd name="connsiteX10" fmla="*/ 826936 w 2289976"/>
              <a:gd name="connsiteY10" fmla="*/ 1033669 h 1956020"/>
              <a:gd name="connsiteX11" fmla="*/ 970059 w 2289976"/>
              <a:gd name="connsiteY11" fmla="*/ 1025718 h 1956020"/>
              <a:gd name="connsiteX12" fmla="*/ 1025718 w 2289976"/>
              <a:gd name="connsiteY12" fmla="*/ 1733384 h 1956020"/>
              <a:gd name="connsiteX13" fmla="*/ 1089329 w 2289976"/>
              <a:gd name="connsiteY13" fmla="*/ 1852654 h 1956020"/>
              <a:gd name="connsiteX14" fmla="*/ 1192696 w 2289976"/>
              <a:gd name="connsiteY14" fmla="*/ 1717481 h 1956020"/>
              <a:gd name="connsiteX15" fmla="*/ 1248355 w 2289976"/>
              <a:gd name="connsiteY15" fmla="*/ 1065474 h 1956020"/>
              <a:gd name="connsiteX16" fmla="*/ 1343771 w 2289976"/>
              <a:gd name="connsiteY16" fmla="*/ 1073426 h 1956020"/>
              <a:gd name="connsiteX17" fmla="*/ 1351722 w 2289976"/>
              <a:gd name="connsiteY17" fmla="*/ 970059 h 1956020"/>
              <a:gd name="connsiteX18" fmla="*/ 1510748 w 2289976"/>
              <a:gd name="connsiteY18" fmla="*/ 962107 h 1956020"/>
              <a:gd name="connsiteX19" fmla="*/ 1526651 w 2289976"/>
              <a:gd name="connsiteY19" fmla="*/ 771276 h 1956020"/>
              <a:gd name="connsiteX20" fmla="*/ 1701579 w 2289976"/>
              <a:gd name="connsiteY20" fmla="*/ 755374 h 1956020"/>
              <a:gd name="connsiteX21" fmla="*/ 1709531 w 2289976"/>
              <a:gd name="connsiteY21" fmla="*/ 612250 h 1956020"/>
              <a:gd name="connsiteX22" fmla="*/ 1868557 w 2289976"/>
              <a:gd name="connsiteY22" fmla="*/ 596347 h 1956020"/>
              <a:gd name="connsiteX23" fmla="*/ 1868557 w 2289976"/>
              <a:gd name="connsiteY23" fmla="*/ 437321 h 1956020"/>
              <a:gd name="connsiteX24" fmla="*/ 2011680 w 2289976"/>
              <a:gd name="connsiteY24" fmla="*/ 429370 h 1956020"/>
              <a:gd name="connsiteX25" fmla="*/ 2019631 w 2289976"/>
              <a:gd name="connsiteY25" fmla="*/ 254441 h 1956020"/>
              <a:gd name="connsiteX26" fmla="*/ 2162755 w 2289976"/>
              <a:gd name="connsiteY26" fmla="*/ 262393 h 1956020"/>
              <a:gd name="connsiteX27" fmla="*/ 2178658 w 2289976"/>
              <a:gd name="connsiteY27" fmla="*/ 63610 h 1956020"/>
              <a:gd name="connsiteX28" fmla="*/ 2289976 w 2289976"/>
              <a:gd name="connsiteY28" fmla="*/ 63610 h 1956020"/>
              <a:gd name="connsiteX29" fmla="*/ 2274073 w 2289976"/>
              <a:gd name="connsiteY29" fmla="*/ 1956020 h 1956020"/>
              <a:gd name="connsiteX30" fmla="*/ 0 w 2289976"/>
              <a:gd name="connsiteY30" fmla="*/ 1932167 h 1956020"/>
              <a:gd name="connsiteX31" fmla="*/ 0 w 2289976"/>
              <a:gd name="connsiteY31" fmla="*/ 0 h 1956020"/>
              <a:gd name="connsiteX0" fmla="*/ 0 w 2289976"/>
              <a:gd name="connsiteY0" fmla="*/ 0 h 1956020"/>
              <a:gd name="connsiteX1" fmla="*/ 198783 w 2289976"/>
              <a:gd name="connsiteY1" fmla="*/ 7951 h 1956020"/>
              <a:gd name="connsiteX2" fmla="*/ 206734 w 2289976"/>
              <a:gd name="connsiteY2" fmla="*/ 190831 h 1956020"/>
              <a:gd name="connsiteX3" fmla="*/ 333955 w 2289976"/>
              <a:gd name="connsiteY3" fmla="*/ 190831 h 1956020"/>
              <a:gd name="connsiteX4" fmla="*/ 341906 w 2289976"/>
              <a:gd name="connsiteY4" fmla="*/ 421419 h 1956020"/>
              <a:gd name="connsiteX5" fmla="*/ 508884 w 2289976"/>
              <a:gd name="connsiteY5" fmla="*/ 421419 h 1956020"/>
              <a:gd name="connsiteX6" fmla="*/ 508884 w 2289976"/>
              <a:gd name="connsiteY6" fmla="*/ 652007 h 1956020"/>
              <a:gd name="connsiteX7" fmla="*/ 667910 w 2289976"/>
              <a:gd name="connsiteY7" fmla="*/ 652007 h 1956020"/>
              <a:gd name="connsiteX8" fmla="*/ 675861 w 2289976"/>
              <a:gd name="connsiteY8" fmla="*/ 874643 h 1956020"/>
              <a:gd name="connsiteX9" fmla="*/ 826936 w 2289976"/>
              <a:gd name="connsiteY9" fmla="*/ 874643 h 1956020"/>
              <a:gd name="connsiteX10" fmla="*/ 826936 w 2289976"/>
              <a:gd name="connsiteY10" fmla="*/ 1033669 h 1956020"/>
              <a:gd name="connsiteX11" fmla="*/ 970059 w 2289976"/>
              <a:gd name="connsiteY11" fmla="*/ 1025718 h 1956020"/>
              <a:gd name="connsiteX12" fmla="*/ 1025718 w 2289976"/>
              <a:gd name="connsiteY12" fmla="*/ 1733384 h 1956020"/>
              <a:gd name="connsiteX13" fmla="*/ 1089329 w 2289976"/>
              <a:gd name="connsiteY13" fmla="*/ 1852654 h 1956020"/>
              <a:gd name="connsiteX14" fmla="*/ 1192696 w 2289976"/>
              <a:gd name="connsiteY14" fmla="*/ 1717481 h 1956020"/>
              <a:gd name="connsiteX15" fmla="*/ 1248355 w 2289976"/>
              <a:gd name="connsiteY15" fmla="*/ 1065474 h 1956020"/>
              <a:gd name="connsiteX16" fmla="*/ 1343771 w 2289976"/>
              <a:gd name="connsiteY16" fmla="*/ 1073426 h 1956020"/>
              <a:gd name="connsiteX17" fmla="*/ 1351722 w 2289976"/>
              <a:gd name="connsiteY17" fmla="*/ 970059 h 1956020"/>
              <a:gd name="connsiteX18" fmla="*/ 1510748 w 2289976"/>
              <a:gd name="connsiteY18" fmla="*/ 962107 h 1956020"/>
              <a:gd name="connsiteX19" fmla="*/ 1526651 w 2289976"/>
              <a:gd name="connsiteY19" fmla="*/ 771276 h 1956020"/>
              <a:gd name="connsiteX20" fmla="*/ 1701579 w 2289976"/>
              <a:gd name="connsiteY20" fmla="*/ 755374 h 1956020"/>
              <a:gd name="connsiteX21" fmla="*/ 1709531 w 2289976"/>
              <a:gd name="connsiteY21" fmla="*/ 612250 h 1956020"/>
              <a:gd name="connsiteX22" fmla="*/ 1868557 w 2289976"/>
              <a:gd name="connsiteY22" fmla="*/ 596347 h 1956020"/>
              <a:gd name="connsiteX23" fmla="*/ 1868557 w 2289976"/>
              <a:gd name="connsiteY23" fmla="*/ 437321 h 1956020"/>
              <a:gd name="connsiteX24" fmla="*/ 2011680 w 2289976"/>
              <a:gd name="connsiteY24" fmla="*/ 429370 h 1956020"/>
              <a:gd name="connsiteX25" fmla="*/ 2019631 w 2289976"/>
              <a:gd name="connsiteY25" fmla="*/ 254441 h 1956020"/>
              <a:gd name="connsiteX26" fmla="*/ 2162755 w 2289976"/>
              <a:gd name="connsiteY26" fmla="*/ 262393 h 1956020"/>
              <a:gd name="connsiteX27" fmla="*/ 2178658 w 2289976"/>
              <a:gd name="connsiteY27" fmla="*/ 63610 h 1956020"/>
              <a:gd name="connsiteX28" fmla="*/ 2289976 w 2289976"/>
              <a:gd name="connsiteY28" fmla="*/ 63610 h 1956020"/>
              <a:gd name="connsiteX29" fmla="*/ 2274073 w 2289976"/>
              <a:gd name="connsiteY29" fmla="*/ 1956020 h 1956020"/>
              <a:gd name="connsiteX30" fmla="*/ 0 w 2289976"/>
              <a:gd name="connsiteY30" fmla="*/ 1956020 h 1956020"/>
              <a:gd name="connsiteX31" fmla="*/ 0 w 2289976"/>
              <a:gd name="connsiteY31" fmla="*/ 0 h 1956020"/>
              <a:gd name="connsiteX0" fmla="*/ 0 w 2289976"/>
              <a:gd name="connsiteY0" fmla="*/ 0 h 1956020"/>
              <a:gd name="connsiteX1" fmla="*/ 198783 w 2289976"/>
              <a:gd name="connsiteY1" fmla="*/ 7951 h 1956020"/>
              <a:gd name="connsiteX2" fmla="*/ 206734 w 2289976"/>
              <a:gd name="connsiteY2" fmla="*/ 190831 h 1956020"/>
              <a:gd name="connsiteX3" fmla="*/ 333955 w 2289976"/>
              <a:gd name="connsiteY3" fmla="*/ 190831 h 1956020"/>
              <a:gd name="connsiteX4" fmla="*/ 341906 w 2289976"/>
              <a:gd name="connsiteY4" fmla="*/ 421419 h 1956020"/>
              <a:gd name="connsiteX5" fmla="*/ 508884 w 2289976"/>
              <a:gd name="connsiteY5" fmla="*/ 421419 h 1956020"/>
              <a:gd name="connsiteX6" fmla="*/ 508884 w 2289976"/>
              <a:gd name="connsiteY6" fmla="*/ 652007 h 1956020"/>
              <a:gd name="connsiteX7" fmla="*/ 667910 w 2289976"/>
              <a:gd name="connsiteY7" fmla="*/ 652007 h 1956020"/>
              <a:gd name="connsiteX8" fmla="*/ 675861 w 2289976"/>
              <a:gd name="connsiteY8" fmla="*/ 874643 h 1956020"/>
              <a:gd name="connsiteX9" fmla="*/ 826936 w 2289976"/>
              <a:gd name="connsiteY9" fmla="*/ 874643 h 1956020"/>
              <a:gd name="connsiteX10" fmla="*/ 826936 w 2289976"/>
              <a:gd name="connsiteY10" fmla="*/ 1033669 h 1956020"/>
              <a:gd name="connsiteX11" fmla="*/ 970059 w 2289976"/>
              <a:gd name="connsiteY11" fmla="*/ 1025718 h 1956020"/>
              <a:gd name="connsiteX12" fmla="*/ 1025718 w 2289976"/>
              <a:gd name="connsiteY12" fmla="*/ 1733384 h 1956020"/>
              <a:gd name="connsiteX13" fmla="*/ 1089329 w 2289976"/>
              <a:gd name="connsiteY13" fmla="*/ 1852654 h 1956020"/>
              <a:gd name="connsiteX14" fmla="*/ 1192696 w 2289976"/>
              <a:gd name="connsiteY14" fmla="*/ 1717481 h 1956020"/>
              <a:gd name="connsiteX15" fmla="*/ 1248355 w 2289976"/>
              <a:gd name="connsiteY15" fmla="*/ 1065474 h 1956020"/>
              <a:gd name="connsiteX16" fmla="*/ 1343771 w 2289976"/>
              <a:gd name="connsiteY16" fmla="*/ 1073426 h 1956020"/>
              <a:gd name="connsiteX17" fmla="*/ 1351722 w 2289976"/>
              <a:gd name="connsiteY17" fmla="*/ 970059 h 1956020"/>
              <a:gd name="connsiteX18" fmla="*/ 1510748 w 2289976"/>
              <a:gd name="connsiteY18" fmla="*/ 962107 h 1956020"/>
              <a:gd name="connsiteX19" fmla="*/ 1526651 w 2289976"/>
              <a:gd name="connsiteY19" fmla="*/ 771276 h 1956020"/>
              <a:gd name="connsiteX20" fmla="*/ 1701579 w 2289976"/>
              <a:gd name="connsiteY20" fmla="*/ 755374 h 1956020"/>
              <a:gd name="connsiteX21" fmla="*/ 1709531 w 2289976"/>
              <a:gd name="connsiteY21" fmla="*/ 612250 h 1956020"/>
              <a:gd name="connsiteX22" fmla="*/ 1868557 w 2289976"/>
              <a:gd name="connsiteY22" fmla="*/ 596347 h 1956020"/>
              <a:gd name="connsiteX23" fmla="*/ 1868557 w 2289976"/>
              <a:gd name="connsiteY23" fmla="*/ 437321 h 1956020"/>
              <a:gd name="connsiteX24" fmla="*/ 2011680 w 2289976"/>
              <a:gd name="connsiteY24" fmla="*/ 429370 h 1956020"/>
              <a:gd name="connsiteX25" fmla="*/ 2019631 w 2289976"/>
              <a:gd name="connsiteY25" fmla="*/ 254441 h 1956020"/>
              <a:gd name="connsiteX26" fmla="*/ 2162755 w 2289976"/>
              <a:gd name="connsiteY26" fmla="*/ 262393 h 1956020"/>
              <a:gd name="connsiteX27" fmla="*/ 2178658 w 2289976"/>
              <a:gd name="connsiteY27" fmla="*/ 63610 h 1956020"/>
              <a:gd name="connsiteX28" fmla="*/ 2289976 w 2289976"/>
              <a:gd name="connsiteY28" fmla="*/ 63610 h 1956020"/>
              <a:gd name="connsiteX29" fmla="*/ 2274073 w 2289976"/>
              <a:gd name="connsiteY29" fmla="*/ 1956020 h 1956020"/>
              <a:gd name="connsiteX30" fmla="*/ 63610 w 2289976"/>
              <a:gd name="connsiteY30" fmla="*/ 1956020 h 1956020"/>
              <a:gd name="connsiteX31" fmla="*/ 0 w 2289976"/>
              <a:gd name="connsiteY31" fmla="*/ 0 h 1956020"/>
              <a:gd name="connsiteX0" fmla="*/ 0 w 2242268"/>
              <a:gd name="connsiteY0" fmla="*/ 1 h 1948069"/>
              <a:gd name="connsiteX1" fmla="*/ 151075 w 2242268"/>
              <a:gd name="connsiteY1" fmla="*/ 0 h 1948069"/>
              <a:gd name="connsiteX2" fmla="*/ 159026 w 2242268"/>
              <a:gd name="connsiteY2" fmla="*/ 182880 h 1948069"/>
              <a:gd name="connsiteX3" fmla="*/ 286247 w 2242268"/>
              <a:gd name="connsiteY3" fmla="*/ 182880 h 1948069"/>
              <a:gd name="connsiteX4" fmla="*/ 294198 w 2242268"/>
              <a:gd name="connsiteY4" fmla="*/ 413468 h 1948069"/>
              <a:gd name="connsiteX5" fmla="*/ 461176 w 2242268"/>
              <a:gd name="connsiteY5" fmla="*/ 413468 h 1948069"/>
              <a:gd name="connsiteX6" fmla="*/ 461176 w 2242268"/>
              <a:gd name="connsiteY6" fmla="*/ 644056 h 1948069"/>
              <a:gd name="connsiteX7" fmla="*/ 620202 w 2242268"/>
              <a:gd name="connsiteY7" fmla="*/ 644056 h 1948069"/>
              <a:gd name="connsiteX8" fmla="*/ 628153 w 2242268"/>
              <a:gd name="connsiteY8" fmla="*/ 866692 h 1948069"/>
              <a:gd name="connsiteX9" fmla="*/ 779228 w 2242268"/>
              <a:gd name="connsiteY9" fmla="*/ 866692 h 1948069"/>
              <a:gd name="connsiteX10" fmla="*/ 779228 w 2242268"/>
              <a:gd name="connsiteY10" fmla="*/ 1025718 h 1948069"/>
              <a:gd name="connsiteX11" fmla="*/ 922351 w 2242268"/>
              <a:gd name="connsiteY11" fmla="*/ 1017767 h 1948069"/>
              <a:gd name="connsiteX12" fmla="*/ 978010 w 2242268"/>
              <a:gd name="connsiteY12" fmla="*/ 1725433 h 1948069"/>
              <a:gd name="connsiteX13" fmla="*/ 1041621 w 2242268"/>
              <a:gd name="connsiteY13" fmla="*/ 1844703 h 1948069"/>
              <a:gd name="connsiteX14" fmla="*/ 1144988 w 2242268"/>
              <a:gd name="connsiteY14" fmla="*/ 1709530 h 1948069"/>
              <a:gd name="connsiteX15" fmla="*/ 1200647 w 2242268"/>
              <a:gd name="connsiteY15" fmla="*/ 1057523 h 1948069"/>
              <a:gd name="connsiteX16" fmla="*/ 1296063 w 2242268"/>
              <a:gd name="connsiteY16" fmla="*/ 1065475 h 1948069"/>
              <a:gd name="connsiteX17" fmla="*/ 1304014 w 2242268"/>
              <a:gd name="connsiteY17" fmla="*/ 962108 h 1948069"/>
              <a:gd name="connsiteX18" fmla="*/ 1463040 w 2242268"/>
              <a:gd name="connsiteY18" fmla="*/ 954156 h 1948069"/>
              <a:gd name="connsiteX19" fmla="*/ 1478943 w 2242268"/>
              <a:gd name="connsiteY19" fmla="*/ 763325 h 1948069"/>
              <a:gd name="connsiteX20" fmla="*/ 1653871 w 2242268"/>
              <a:gd name="connsiteY20" fmla="*/ 747423 h 1948069"/>
              <a:gd name="connsiteX21" fmla="*/ 1661823 w 2242268"/>
              <a:gd name="connsiteY21" fmla="*/ 604299 h 1948069"/>
              <a:gd name="connsiteX22" fmla="*/ 1820849 w 2242268"/>
              <a:gd name="connsiteY22" fmla="*/ 588396 h 1948069"/>
              <a:gd name="connsiteX23" fmla="*/ 1820849 w 2242268"/>
              <a:gd name="connsiteY23" fmla="*/ 429370 h 1948069"/>
              <a:gd name="connsiteX24" fmla="*/ 1963972 w 2242268"/>
              <a:gd name="connsiteY24" fmla="*/ 421419 h 1948069"/>
              <a:gd name="connsiteX25" fmla="*/ 1971923 w 2242268"/>
              <a:gd name="connsiteY25" fmla="*/ 246490 h 1948069"/>
              <a:gd name="connsiteX26" fmla="*/ 2115047 w 2242268"/>
              <a:gd name="connsiteY26" fmla="*/ 254442 h 1948069"/>
              <a:gd name="connsiteX27" fmla="*/ 2130950 w 2242268"/>
              <a:gd name="connsiteY27" fmla="*/ 55659 h 1948069"/>
              <a:gd name="connsiteX28" fmla="*/ 2242268 w 2242268"/>
              <a:gd name="connsiteY28" fmla="*/ 55659 h 1948069"/>
              <a:gd name="connsiteX29" fmla="*/ 2226365 w 2242268"/>
              <a:gd name="connsiteY29" fmla="*/ 1948069 h 1948069"/>
              <a:gd name="connsiteX30" fmla="*/ 15902 w 2242268"/>
              <a:gd name="connsiteY30" fmla="*/ 1948069 h 1948069"/>
              <a:gd name="connsiteX31" fmla="*/ 0 w 2242268"/>
              <a:gd name="connsiteY31" fmla="*/ 1 h 1948069"/>
              <a:gd name="connsiteX0" fmla="*/ 0 w 2226366"/>
              <a:gd name="connsiteY0" fmla="*/ 7952 h 1948069"/>
              <a:gd name="connsiteX1" fmla="*/ 135173 w 2226366"/>
              <a:gd name="connsiteY1" fmla="*/ 0 h 1948069"/>
              <a:gd name="connsiteX2" fmla="*/ 143124 w 2226366"/>
              <a:gd name="connsiteY2" fmla="*/ 182880 h 1948069"/>
              <a:gd name="connsiteX3" fmla="*/ 270345 w 2226366"/>
              <a:gd name="connsiteY3" fmla="*/ 182880 h 1948069"/>
              <a:gd name="connsiteX4" fmla="*/ 278296 w 2226366"/>
              <a:gd name="connsiteY4" fmla="*/ 413468 h 1948069"/>
              <a:gd name="connsiteX5" fmla="*/ 445274 w 2226366"/>
              <a:gd name="connsiteY5" fmla="*/ 413468 h 1948069"/>
              <a:gd name="connsiteX6" fmla="*/ 445274 w 2226366"/>
              <a:gd name="connsiteY6" fmla="*/ 644056 h 1948069"/>
              <a:gd name="connsiteX7" fmla="*/ 604300 w 2226366"/>
              <a:gd name="connsiteY7" fmla="*/ 644056 h 1948069"/>
              <a:gd name="connsiteX8" fmla="*/ 612251 w 2226366"/>
              <a:gd name="connsiteY8" fmla="*/ 866692 h 1948069"/>
              <a:gd name="connsiteX9" fmla="*/ 763326 w 2226366"/>
              <a:gd name="connsiteY9" fmla="*/ 866692 h 1948069"/>
              <a:gd name="connsiteX10" fmla="*/ 763326 w 2226366"/>
              <a:gd name="connsiteY10" fmla="*/ 1025718 h 1948069"/>
              <a:gd name="connsiteX11" fmla="*/ 906449 w 2226366"/>
              <a:gd name="connsiteY11" fmla="*/ 1017767 h 1948069"/>
              <a:gd name="connsiteX12" fmla="*/ 962108 w 2226366"/>
              <a:gd name="connsiteY12" fmla="*/ 1725433 h 1948069"/>
              <a:gd name="connsiteX13" fmla="*/ 1025719 w 2226366"/>
              <a:gd name="connsiteY13" fmla="*/ 1844703 h 1948069"/>
              <a:gd name="connsiteX14" fmla="*/ 1129086 w 2226366"/>
              <a:gd name="connsiteY14" fmla="*/ 1709530 h 1948069"/>
              <a:gd name="connsiteX15" fmla="*/ 1184745 w 2226366"/>
              <a:gd name="connsiteY15" fmla="*/ 1057523 h 1948069"/>
              <a:gd name="connsiteX16" fmla="*/ 1280161 w 2226366"/>
              <a:gd name="connsiteY16" fmla="*/ 1065475 h 1948069"/>
              <a:gd name="connsiteX17" fmla="*/ 1288112 w 2226366"/>
              <a:gd name="connsiteY17" fmla="*/ 962108 h 1948069"/>
              <a:gd name="connsiteX18" fmla="*/ 1447138 w 2226366"/>
              <a:gd name="connsiteY18" fmla="*/ 954156 h 1948069"/>
              <a:gd name="connsiteX19" fmla="*/ 1463041 w 2226366"/>
              <a:gd name="connsiteY19" fmla="*/ 763325 h 1948069"/>
              <a:gd name="connsiteX20" fmla="*/ 1637969 w 2226366"/>
              <a:gd name="connsiteY20" fmla="*/ 747423 h 1948069"/>
              <a:gd name="connsiteX21" fmla="*/ 1645921 w 2226366"/>
              <a:gd name="connsiteY21" fmla="*/ 604299 h 1948069"/>
              <a:gd name="connsiteX22" fmla="*/ 1804947 w 2226366"/>
              <a:gd name="connsiteY22" fmla="*/ 588396 h 1948069"/>
              <a:gd name="connsiteX23" fmla="*/ 1804947 w 2226366"/>
              <a:gd name="connsiteY23" fmla="*/ 429370 h 1948069"/>
              <a:gd name="connsiteX24" fmla="*/ 1948070 w 2226366"/>
              <a:gd name="connsiteY24" fmla="*/ 421419 h 1948069"/>
              <a:gd name="connsiteX25" fmla="*/ 1956021 w 2226366"/>
              <a:gd name="connsiteY25" fmla="*/ 246490 h 1948069"/>
              <a:gd name="connsiteX26" fmla="*/ 2099145 w 2226366"/>
              <a:gd name="connsiteY26" fmla="*/ 254442 h 1948069"/>
              <a:gd name="connsiteX27" fmla="*/ 2115048 w 2226366"/>
              <a:gd name="connsiteY27" fmla="*/ 55659 h 1948069"/>
              <a:gd name="connsiteX28" fmla="*/ 2226366 w 2226366"/>
              <a:gd name="connsiteY28" fmla="*/ 55659 h 1948069"/>
              <a:gd name="connsiteX29" fmla="*/ 2210463 w 2226366"/>
              <a:gd name="connsiteY29" fmla="*/ 1948069 h 1948069"/>
              <a:gd name="connsiteX30" fmla="*/ 0 w 2226366"/>
              <a:gd name="connsiteY30" fmla="*/ 1948069 h 1948069"/>
              <a:gd name="connsiteX31" fmla="*/ 0 w 2226366"/>
              <a:gd name="connsiteY31" fmla="*/ 7952 h 1948069"/>
              <a:gd name="connsiteX0" fmla="*/ 0 w 2214936"/>
              <a:gd name="connsiteY0" fmla="*/ 7952 h 1948069"/>
              <a:gd name="connsiteX1" fmla="*/ 135173 w 2214936"/>
              <a:gd name="connsiteY1" fmla="*/ 0 h 1948069"/>
              <a:gd name="connsiteX2" fmla="*/ 143124 w 2214936"/>
              <a:gd name="connsiteY2" fmla="*/ 182880 h 1948069"/>
              <a:gd name="connsiteX3" fmla="*/ 270345 w 2214936"/>
              <a:gd name="connsiteY3" fmla="*/ 182880 h 1948069"/>
              <a:gd name="connsiteX4" fmla="*/ 278296 w 2214936"/>
              <a:gd name="connsiteY4" fmla="*/ 413468 h 1948069"/>
              <a:gd name="connsiteX5" fmla="*/ 445274 w 2214936"/>
              <a:gd name="connsiteY5" fmla="*/ 413468 h 1948069"/>
              <a:gd name="connsiteX6" fmla="*/ 445274 w 2214936"/>
              <a:gd name="connsiteY6" fmla="*/ 644056 h 1948069"/>
              <a:gd name="connsiteX7" fmla="*/ 604300 w 2214936"/>
              <a:gd name="connsiteY7" fmla="*/ 644056 h 1948069"/>
              <a:gd name="connsiteX8" fmla="*/ 612251 w 2214936"/>
              <a:gd name="connsiteY8" fmla="*/ 866692 h 1948069"/>
              <a:gd name="connsiteX9" fmla="*/ 763326 w 2214936"/>
              <a:gd name="connsiteY9" fmla="*/ 866692 h 1948069"/>
              <a:gd name="connsiteX10" fmla="*/ 763326 w 2214936"/>
              <a:gd name="connsiteY10" fmla="*/ 1025718 h 1948069"/>
              <a:gd name="connsiteX11" fmla="*/ 906449 w 2214936"/>
              <a:gd name="connsiteY11" fmla="*/ 1017767 h 1948069"/>
              <a:gd name="connsiteX12" fmla="*/ 962108 w 2214936"/>
              <a:gd name="connsiteY12" fmla="*/ 1725433 h 1948069"/>
              <a:gd name="connsiteX13" fmla="*/ 1025719 w 2214936"/>
              <a:gd name="connsiteY13" fmla="*/ 1844703 h 1948069"/>
              <a:gd name="connsiteX14" fmla="*/ 1129086 w 2214936"/>
              <a:gd name="connsiteY14" fmla="*/ 1709530 h 1948069"/>
              <a:gd name="connsiteX15" fmla="*/ 1184745 w 2214936"/>
              <a:gd name="connsiteY15" fmla="*/ 1057523 h 1948069"/>
              <a:gd name="connsiteX16" fmla="*/ 1280161 w 2214936"/>
              <a:gd name="connsiteY16" fmla="*/ 1065475 h 1948069"/>
              <a:gd name="connsiteX17" fmla="*/ 1288112 w 2214936"/>
              <a:gd name="connsiteY17" fmla="*/ 962108 h 1948069"/>
              <a:gd name="connsiteX18" fmla="*/ 1447138 w 2214936"/>
              <a:gd name="connsiteY18" fmla="*/ 954156 h 1948069"/>
              <a:gd name="connsiteX19" fmla="*/ 1463041 w 2214936"/>
              <a:gd name="connsiteY19" fmla="*/ 763325 h 1948069"/>
              <a:gd name="connsiteX20" fmla="*/ 1637969 w 2214936"/>
              <a:gd name="connsiteY20" fmla="*/ 747423 h 1948069"/>
              <a:gd name="connsiteX21" fmla="*/ 1645921 w 2214936"/>
              <a:gd name="connsiteY21" fmla="*/ 604299 h 1948069"/>
              <a:gd name="connsiteX22" fmla="*/ 1804947 w 2214936"/>
              <a:gd name="connsiteY22" fmla="*/ 588396 h 1948069"/>
              <a:gd name="connsiteX23" fmla="*/ 1804947 w 2214936"/>
              <a:gd name="connsiteY23" fmla="*/ 429370 h 1948069"/>
              <a:gd name="connsiteX24" fmla="*/ 1948070 w 2214936"/>
              <a:gd name="connsiteY24" fmla="*/ 421419 h 1948069"/>
              <a:gd name="connsiteX25" fmla="*/ 1956021 w 2214936"/>
              <a:gd name="connsiteY25" fmla="*/ 246490 h 1948069"/>
              <a:gd name="connsiteX26" fmla="*/ 2099145 w 2214936"/>
              <a:gd name="connsiteY26" fmla="*/ 254442 h 1948069"/>
              <a:gd name="connsiteX27" fmla="*/ 2115048 w 2214936"/>
              <a:gd name="connsiteY27" fmla="*/ 55659 h 1948069"/>
              <a:gd name="connsiteX28" fmla="*/ 2214936 w 2214936"/>
              <a:gd name="connsiteY28" fmla="*/ 55659 h 1948069"/>
              <a:gd name="connsiteX29" fmla="*/ 2210463 w 2214936"/>
              <a:gd name="connsiteY29" fmla="*/ 1948069 h 1948069"/>
              <a:gd name="connsiteX30" fmla="*/ 0 w 2214936"/>
              <a:gd name="connsiteY30" fmla="*/ 1948069 h 1948069"/>
              <a:gd name="connsiteX31" fmla="*/ 0 w 2214936"/>
              <a:gd name="connsiteY31" fmla="*/ 7952 h 1948069"/>
              <a:gd name="connsiteX0" fmla="*/ 0 w 2214936"/>
              <a:gd name="connsiteY0" fmla="*/ 0 h 1940117"/>
              <a:gd name="connsiteX1" fmla="*/ 131363 w 2214936"/>
              <a:gd name="connsiteY1" fmla="*/ 41578 h 1940117"/>
              <a:gd name="connsiteX2" fmla="*/ 143124 w 2214936"/>
              <a:gd name="connsiteY2" fmla="*/ 174928 h 1940117"/>
              <a:gd name="connsiteX3" fmla="*/ 270345 w 2214936"/>
              <a:gd name="connsiteY3" fmla="*/ 174928 h 1940117"/>
              <a:gd name="connsiteX4" fmla="*/ 278296 w 2214936"/>
              <a:gd name="connsiteY4" fmla="*/ 405516 h 1940117"/>
              <a:gd name="connsiteX5" fmla="*/ 445274 w 2214936"/>
              <a:gd name="connsiteY5" fmla="*/ 405516 h 1940117"/>
              <a:gd name="connsiteX6" fmla="*/ 445274 w 2214936"/>
              <a:gd name="connsiteY6" fmla="*/ 636104 h 1940117"/>
              <a:gd name="connsiteX7" fmla="*/ 604300 w 2214936"/>
              <a:gd name="connsiteY7" fmla="*/ 636104 h 1940117"/>
              <a:gd name="connsiteX8" fmla="*/ 612251 w 2214936"/>
              <a:gd name="connsiteY8" fmla="*/ 858740 h 1940117"/>
              <a:gd name="connsiteX9" fmla="*/ 763326 w 2214936"/>
              <a:gd name="connsiteY9" fmla="*/ 858740 h 1940117"/>
              <a:gd name="connsiteX10" fmla="*/ 763326 w 2214936"/>
              <a:gd name="connsiteY10" fmla="*/ 1017766 h 1940117"/>
              <a:gd name="connsiteX11" fmla="*/ 906449 w 2214936"/>
              <a:gd name="connsiteY11" fmla="*/ 1009815 h 1940117"/>
              <a:gd name="connsiteX12" fmla="*/ 962108 w 2214936"/>
              <a:gd name="connsiteY12" fmla="*/ 1717481 h 1940117"/>
              <a:gd name="connsiteX13" fmla="*/ 1025719 w 2214936"/>
              <a:gd name="connsiteY13" fmla="*/ 1836751 h 1940117"/>
              <a:gd name="connsiteX14" fmla="*/ 1129086 w 2214936"/>
              <a:gd name="connsiteY14" fmla="*/ 1701578 h 1940117"/>
              <a:gd name="connsiteX15" fmla="*/ 1184745 w 2214936"/>
              <a:gd name="connsiteY15" fmla="*/ 1049571 h 1940117"/>
              <a:gd name="connsiteX16" fmla="*/ 1280161 w 2214936"/>
              <a:gd name="connsiteY16" fmla="*/ 1057523 h 1940117"/>
              <a:gd name="connsiteX17" fmla="*/ 1288112 w 2214936"/>
              <a:gd name="connsiteY17" fmla="*/ 954156 h 1940117"/>
              <a:gd name="connsiteX18" fmla="*/ 1447138 w 2214936"/>
              <a:gd name="connsiteY18" fmla="*/ 946204 h 1940117"/>
              <a:gd name="connsiteX19" fmla="*/ 1463041 w 2214936"/>
              <a:gd name="connsiteY19" fmla="*/ 755373 h 1940117"/>
              <a:gd name="connsiteX20" fmla="*/ 1637969 w 2214936"/>
              <a:gd name="connsiteY20" fmla="*/ 739471 h 1940117"/>
              <a:gd name="connsiteX21" fmla="*/ 1645921 w 2214936"/>
              <a:gd name="connsiteY21" fmla="*/ 596347 h 1940117"/>
              <a:gd name="connsiteX22" fmla="*/ 1804947 w 2214936"/>
              <a:gd name="connsiteY22" fmla="*/ 580444 h 1940117"/>
              <a:gd name="connsiteX23" fmla="*/ 1804947 w 2214936"/>
              <a:gd name="connsiteY23" fmla="*/ 421418 h 1940117"/>
              <a:gd name="connsiteX24" fmla="*/ 1948070 w 2214936"/>
              <a:gd name="connsiteY24" fmla="*/ 413467 h 1940117"/>
              <a:gd name="connsiteX25" fmla="*/ 1956021 w 2214936"/>
              <a:gd name="connsiteY25" fmla="*/ 238538 h 1940117"/>
              <a:gd name="connsiteX26" fmla="*/ 2099145 w 2214936"/>
              <a:gd name="connsiteY26" fmla="*/ 246490 h 1940117"/>
              <a:gd name="connsiteX27" fmla="*/ 2115048 w 2214936"/>
              <a:gd name="connsiteY27" fmla="*/ 47707 h 1940117"/>
              <a:gd name="connsiteX28" fmla="*/ 2214936 w 2214936"/>
              <a:gd name="connsiteY28" fmla="*/ 47707 h 1940117"/>
              <a:gd name="connsiteX29" fmla="*/ 2210463 w 2214936"/>
              <a:gd name="connsiteY29" fmla="*/ 1940117 h 1940117"/>
              <a:gd name="connsiteX30" fmla="*/ 0 w 2214936"/>
              <a:gd name="connsiteY30" fmla="*/ 1940117 h 1940117"/>
              <a:gd name="connsiteX31" fmla="*/ 0 w 2214936"/>
              <a:gd name="connsiteY31" fmla="*/ 0 h 194011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40638 h 1905827"/>
              <a:gd name="connsiteX4" fmla="*/ 278296 w 2214936"/>
              <a:gd name="connsiteY4" fmla="*/ 371226 h 1905827"/>
              <a:gd name="connsiteX5" fmla="*/ 445274 w 2214936"/>
              <a:gd name="connsiteY5" fmla="*/ 37122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63326 w 2214936"/>
              <a:gd name="connsiteY10" fmla="*/ 983476 h 1905827"/>
              <a:gd name="connsiteX11" fmla="*/ 906449 w 2214936"/>
              <a:gd name="connsiteY11" fmla="*/ 97552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80161 w 2214936"/>
              <a:gd name="connsiteY16" fmla="*/ 1023233 h 1905827"/>
              <a:gd name="connsiteX17" fmla="*/ 1288112 w 2214936"/>
              <a:gd name="connsiteY17" fmla="*/ 91986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40638 h 1905827"/>
              <a:gd name="connsiteX4" fmla="*/ 278296 w 2214936"/>
              <a:gd name="connsiteY4" fmla="*/ 371226 h 1905827"/>
              <a:gd name="connsiteX5" fmla="*/ 445274 w 2214936"/>
              <a:gd name="connsiteY5" fmla="*/ 37122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63326 w 2214936"/>
              <a:gd name="connsiteY10" fmla="*/ 983476 h 1905827"/>
              <a:gd name="connsiteX11" fmla="*/ 906449 w 2214936"/>
              <a:gd name="connsiteY11" fmla="*/ 100600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80161 w 2214936"/>
              <a:gd name="connsiteY16" fmla="*/ 1023233 h 1905827"/>
              <a:gd name="connsiteX17" fmla="*/ 1288112 w 2214936"/>
              <a:gd name="connsiteY17" fmla="*/ 91986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40638 h 1905827"/>
              <a:gd name="connsiteX4" fmla="*/ 278296 w 2214936"/>
              <a:gd name="connsiteY4" fmla="*/ 371226 h 1905827"/>
              <a:gd name="connsiteX5" fmla="*/ 445274 w 2214936"/>
              <a:gd name="connsiteY5" fmla="*/ 37122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0600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80161 w 2214936"/>
              <a:gd name="connsiteY16" fmla="*/ 1023233 h 1905827"/>
              <a:gd name="connsiteX17" fmla="*/ 1288112 w 2214936"/>
              <a:gd name="connsiteY17" fmla="*/ 91986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40638 h 1905827"/>
              <a:gd name="connsiteX4" fmla="*/ 278296 w 2214936"/>
              <a:gd name="connsiteY4" fmla="*/ 371226 h 1905827"/>
              <a:gd name="connsiteX5" fmla="*/ 445274 w 2214936"/>
              <a:gd name="connsiteY5" fmla="*/ 37122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0600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95401 w 2214936"/>
              <a:gd name="connsiteY16" fmla="*/ 1000373 h 1905827"/>
              <a:gd name="connsiteX17" fmla="*/ 1288112 w 2214936"/>
              <a:gd name="connsiteY17" fmla="*/ 91986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40638 h 1905827"/>
              <a:gd name="connsiteX4" fmla="*/ 278296 w 2214936"/>
              <a:gd name="connsiteY4" fmla="*/ 371226 h 1905827"/>
              <a:gd name="connsiteX5" fmla="*/ 445274 w 2214936"/>
              <a:gd name="connsiteY5" fmla="*/ 37122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0600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95401 w 2214936"/>
              <a:gd name="connsiteY16" fmla="*/ 1000373 h 1905827"/>
              <a:gd name="connsiteX17" fmla="*/ 1314782 w 2214936"/>
              <a:gd name="connsiteY17" fmla="*/ 90081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40638 h 1905827"/>
              <a:gd name="connsiteX4" fmla="*/ 278296 w 2214936"/>
              <a:gd name="connsiteY4" fmla="*/ 371226 h 1905827"/>
              <a:gd name="connsiteX5" fmla="*/ 445274 w 2214936"/>
              <a:gd name="connsiteY5" fmla="*/ 37122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3648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95401 w 2214936"/>
              <a:gd name="connsiteY16" fmla="*/ 1000373 h 1905827"/>
              <a:gd name="connsiteX17" fmla="*/ 1314782 w 2214936"/>
              <a:gd name="connsiteY17" fmla="*/ 90081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40638 h 1905827"/>
              <a:gd name="connsiteX4" fmla="*/ 278296 w 2214936"/>
              <a:gd name="connsiteY4" fmla="*/ 371226 h 1905827"/>
              <a:gd name="connsiteX5" fmla="*/ 445274 w 2214936"/>
              <a:gd name="connsiteY5" fmla="*/ 38265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3648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95401 w 2214936"/>
              <a:gd name="connsiteY16" fmla="*/ 1000373 h 1905827"/>
              <a:gd name="connsiteX17" fmla="*/ 1314782 w 2214936"/>
              <a:gd name="connsiteY17" fmla="*/ 90081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59688 h 1905827"/>
              <a:gd name="connsiteX4" fmla="*/ 278296 w 2214936"/>
              <a:gd name="connsiteY4" fmla="*/ 371226 h 1905827"/>
              <a:gd name="connsiteX5" fmla="*/ 445274 w 2214936"/>
              <a:gd name="connsiteY5" fmla="*/ 38265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3648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95401 w 2214936"/>
              <a:gd name="connsiteY16" fmla="*/ 1000373 h 1905827"/>
              <a:gd name="connsiteX17" fmla="*/ 1314782 w 2214936"/>
              <a:gd name="connsiteY17" fmla="*/ 90081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59688 h 1905827"/>
              <a:gd name="connsiteX4" fmla="*/ 278296 w 2214936"/>
              <a:gd name="connsiteY4" fmla="*/ 371226 h 1905827"/>
              <a:gd name="connsiteX5" fmla="*/ 445274 w 2214936"/>
              <a:gd name="connsiteY5" fmla="*/ 38265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3648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95401 w 2214936"/>
              <a:gd name="connsiteY16" fmla="*/ 1000373 h 1905827"/>
              <a:gd name="connsiteX17" fmla="*/ 1314782 w 2214936"/>
              <a:gd name="connsiteY17" fmla="*/ 90081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9831 w 2214936"/>
              <a:gd name="connsiteY25" fmla="*/ 23472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59688 h 1905827"/>
              <a:gd name="connsiteX4" fmla="*/ 278296 w 2214936"/>
              <a:gd name="connsiteY4" fmla="*/ 371226 h 1905827"/>
              <a:gd name="connsiteX5" fmla="*/ 445274 w 2214936"/>
              <a:gd name="connsiteY5" fmla="*/ 38265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3648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95401 w 2214936"/>
              <a:gd name="connsiteY16" fmla="*/ 1000373 h 1905827"/>
              <a:gd name="connsiteX17" fmla="*/ 1314782 w 2214936"/>
              <a:gd name="connsiteY17" fmla="*/ 90081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16377 w 2214936"/>
              <a:gd name="connsiteY23" fmla="*/ 398558 h 1905827"/>
              <a:gd name="connsiteX24" fmla="*/ 1948070 w 2214936"/>
              <a:gd name="connsiteY24" fmla="*/ 379177 h 1905827"/>
              <a:gd name="connsiteX25" fmla="*/ 1959831 w 2214936"/>
              <a:gd name="connsiteY25" fmla="*/ 23472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59688 h 1905827"/>
              <a:gd name="connsiteX4" fmla="*/ 278296 w 2214936"/>
              <a:gd name="connsiteY4" fmla="*/ 371226 h 1905827"/>
              <a:gd name="connsiteX5" fmla="*/ 445274 w 2214936"/>
              <a:gd name="connsiteY5" fmla="*/ 38265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3648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310641 w 2214936"/>
              <a:gd name="connsiteY16" fmla="*/ 1004183 h 1905827"/>
              <a:gd name="connsiteX17" fmla="*/ 1314782 w 2214936"/>
              <a:gd name="connsiteY17" fmla="*/ 90081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16377 w 2214936"/>
              <a:gd name="connsiteY23" fmla="*/ 398558 h 1905827"/>
              <a:gd name="connsiteX24" fmla="*/ 1948070 w 2214936"/>
              <a:gd name="connsiteY24" fmla="*/ 379177 h 1905827"/>
              <a:gd name="connsiteX25" fmla="*/ 1959831 w 2214936"/>
              <a:gd name="connsiteY25" fmla="*/ 23472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59688 h 1905827"/>
              <a:gd name="connsiteX4" fmla="*/ 278296 w 2214936"/>
              <a:gd name="connsiteY4" fmla="*/ 371226 h 1905827"/>
              <a:gd name="connsiteX5" fmla="*/ 445274 w 2214936"/>
              <a:gd name="connsiteY5" fmla="*/ 38265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3648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310641 w 2214936"/>
              <a:gd name="connsiteY16" fmla="*/ 1004183 h 1905827"/>
              <a:gd name="connsiteX17" fmla="*/ 1310972 w 2214936"/>
              <a:gd name="connsiteY17" fmla="*/ 92367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16377 w 2214936"/>
              <a:gd name="connsiteY23" fmla="*/ 398558 h 1905827"/>
              <a:gd name="connsiteX24" fmla="*/ 1948070 w 2214936"/>
              <a:gd name="connsiteY24" fmla="*/ 379177 h 1905827"/>
              <a:gd name="connsiteX25" fmla="*/ 1959831 w 2214936"/>
              <a:gd name="connsiteY25" fmla="*/ 23472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14936" h="1905827">
                <a:moveTo>
                  <a:pt x="0" y="0"/>
                </a:moveTo>
                <a:lnTo>
                  <a:pt x="131363" y="7288"/>
                </a:lnTo>
                <a:lnTo>
                  <a:pt x="143124" y="140638"/>
                </a:lnTo>
                <a:lnTo>
                  <a:pt x="270345" y="159688"/>
                </a:lnTo>
                <a:lnTo>
                  <a:pt x="278296" y="371226"/>
                </a:lnTo>
                <a:lnTo>
                  <a:pt x="445274" y="382656"/>
                </a:lnTo>
                <a:lnTo>
                  <a:pt x="445274" y="601814"/>
                </a:lnTo>
                <a:lnTo>
                  <a:pt x="604300" y="601814"/>
                </a:lnTo>
                <a:lnTo>
                  <a:pt x="612251" y="824450"/>
                </a:lnTo>
                <a:lnTo>
                  <a:pt x="763326" y="824450"/>
                </a:lnTo>
                <a:lnTo>
                  <a:pt x="782376" y="1017766"/>
                </a:lnTo>
                <a:lnTo>
                  <a:pt x="906449" y="1036485"/>
                </a:lnTo>
                <a:lnTo>
                  <a:pt x="962108" y="1683191"/>
                </a:lnTo>
                <a:lnTo>
                  <a:pt x="1025719" y="1802461"/>
                </a:lnTo>
                <a:lnTo>
                  <a:pt x="1129086" y="1667288"/>
                </a:lnTo>
                <a:lnTo>
                  <a:pt x="1184745" y="1015281"/>
                </a:lnTo>
                <a:lnTo>
                  <a:pt x="1310641" y="1004183"/>
                </a:lnTo>
                <a:cubicBezTo>
                  <a:pt x="1310751" y="977347"/>
                  <a:pt x="1310862" y="950512"/>
                  <a:pt x="1310972" y="923676"/>
                </a:cubicBezTo>
                <a:lnTo>
                  <a:pt x="1447138" y="911914"/>
                </a:lnTo>
                <a:lnTo>
                  <a:pt x="1463041" y="721083"/>
                </a:lnTo>
                <a:lnTo>
                  <a:pt x="1637969" y="705181"/>
                </a:lnTo>
                <a:lnTo>
                  <a:pt x="1645921" y="562057"/>
                </a:lnTo>
                <a:lnTo>
                  <a:pt x="1804947" y="546154"/>
                </a:lnTo>
                <a:lnTo>
                  <a:pt x="1816377" y="398558"/>
                </a:lnTo>
                <a:lnTo>
                  <a:pt x="1948070" y="379177"/>
                </a:lnTo>
                <a:lnTo>
                  <a:pt x="1959831" y="234728"/>
                </a:lnTo>
                <a:lnTo>
                  <a:pt x="2099145" y="212200"/>
                </a:lnTo>
                <a:lnTo>
                  <a:pt x="2115048" y="13417"/>
                </a:lnTo>
                <a:lnTo>
                  <a:pt x="2214936" y="13417"/>
                </a:lnTo>
                <a:lnTo>
                  <a:pt x="2210463" y="1905827"/>
                </a:lnTo>
                <a:lnTo>
                  <a:pt x="0" y="19058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  <a:gs pos="40000">
                <a:schemeClr val="bg1">
                  <a:lumMod val="50000"/>
                </a:schemeClr>
              </a:gs>
              <a:gs pos="76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E6822CF-0D66-4483-B3D5-35B1F50BFF6C}"/>
              </a:ext>
            </a:extLst>
          </p:cNvPr>
          <p:cNvSpPr txBox="1">
            <a:spLocks/>
          </p:cNvSpPr>
          <p:nvPr/>
        </p:nvSpPr>
        <p:spPr>
          <a:xfrm>
            <a:off x="334962" y="251962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E60D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14DD59B-434F-414E-B87F-2EA05C823E48}"/>
              </a:ext>
            </a:extLst>
          </p:cNvPr>
          <p:cNvSpPr txBox="1">
            <a:spLocks/>
          </p:cNvSpPr>
          <p:nvPr/>
        </p:nvSpPr>
        <p:spPr>
          <a:xfrm>
            <a:off x="334962" y="277800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E60D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0A1BA15-5384-4E1C-B21C-953649772317}"/>
              </a:ext>
            </a:extLst>
          </p:cNvPr>
          <p:cNvSpPr txBox="1">
            <a:spLocks/>
          </p:cNvSpPr>
          <p:nvPr/>
        </p:nvSpPr>
        <p:spPr>
          <a:xfrm>
            <a:off x="334962" y="292493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E60D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E61D2EAD-1FC9-441F-8AC2-AE3D3AB25964}"/>
              </a:ext>
            </a:extLst>
          </p:cNvPr>
          <p:cNvSpPr/>
          <p:nvPr/>
        </p:nvSpPr>
        <p:spPr>
          <a:xfrm>
            <a:off x="2218335" y="2444460"/>
            <a:ext cx="1800212" cy="826427"/>
          </a:xfrm>
          <a:prstGeom prst="hear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297F78-1B48-4970-9F79-C17E0790257B}"/>
              </a:ext>
            </a:extLst>
          </p:cNvPr>
          <p:cNvSpPr/>
          <p:nvPr/>
        </p:nvSpPr>
        <p:spPr>
          <a:xfrm>
            <a:off x="746771" y="1887162"/>
            <a:ext cx="5048228" cy="1437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FD6B23-978F-4776-8393-C42C8C52F3CD}"/>
              </a:ext>
            </a:extLst>
          </p:cNvPr>
          <p:cNvSpPr/>
          <p:nvPr/>
        </p:nvSpPr>
        <p:spPr>
          <a:xfrm>
            <a:off x="650128" y="1858370"/>
            <a:ext cx="5193388" cy="4367282"/>
          </a:xfrm>
          <a:custGeom>
            <a:avLst/>
            <a:gdLst>
              <a:gd name="connsiteX0" fmla="*/ 39757 w 2289976"/>
              <a:gd name="connsiteY0" fmla="*/ 0 h 1956020"/>
              <a:gd name="connsiteX1" fmla="*/ 198783 w 2289976"/>
              <a:gd name="connsiteY1" fmla="*/ 7951 h 1956020"/>
              <a:gd name="connsiteX2" fmla="*/ 206734 w 2289976"/>
              <a:gd name="connsiteY2" fmla="*/ 190831 h 1956020"/>
              <a:gd name="connsiteX3" fmla="*/ 333955 w 2289976"/>
              <a:gd name="connsiteY3" fmla="*/ 190831 h 1956020"/>
              <a:gd name="connsiteX4" fmla="*/ 341906 w 2289976"/>
              <a:gd name="connsiteY4" fmla="*/ 421419 h 1956020"/>
              <a:gd name="connsiteX5" fmla="*/ 508884 w 2289976"/>
              <a:gd name="connsiteY5" fmla="*/ 421419 h 1956020"/>
              <a:gd name="connsiteX6" fmla="*/ 508884 w 2289976"/>
              <a:gd name="connsiteY6" fmla="*/ 652007 h 1956020"/>
              <a:gd name="connsiteX7" fmla="*/ 667910 w 2289976"/>
              <a:gd name="connsiteY7" fmla="*/ 652007 h 1956020"/>
              <a:gd name="connsiteX8" fmla="*/ 675861 w 2289976"/>
              <a:gd name="connsiteY8" fmla="*/ 874643 h 1956020"/>
              <a:gd name="connsiteX9" fmla="*/ 826936 w 2289976"/>
              <a:gd name="connsiteY9" fmla="*/ 874643 h 1956020"/>
              <a:gd name="connsiteX10" fmla="*/ 826936 w 2289976"/>
              <a:gd name="connsiteY10" fmla="*/ 1033669 h 1956020"/>
              <a:gd name="connsiteX11" fmla="*/ 970059 w 2289976"/>
              <a:gd name="connsiteY11" fmla="*/ 1025718 h 1956020"/>
              <a:gd name="connsiteX12" fmla="*/ 1025718 w 2289976"/>
              <a:gd name="connsiteY12" fmla="*/ 1733384 h 1956020"/>
              <a:gd name="connsiteX13" fmla="*/ 1089329 w 2289976"/>
              <a:gd name="connsiteY13" fmla="*/ 1852654 h 1956020"/>
              <a:gd name="connsiteX14" fmla="*/ 1192696 w 2289976"/>
              <a:gd name="connsiteY14" fmla="*/ 1717481 h 1956020"/>
              <a:gd name="connsiteX15" fmla="*/ 1248355 w 2289976"/>
              <a:gd name="connsiteY15" fmla="*/ 1065474 h 1956020"/>
              <a:gd name="connsiteX16" fmla="*/ 1343771 w 2289976"/>
              <a:gd name="connsiteY16" fmla="*/ 1073426 h 1956020"/>
              <a:gd name="connsiteX17" fmla="*/ 1351722 w 2289976"/>
              <a:gd name="connsiteY17" fmla="*/ 970059 h 1956020"/>
              <a:gd name="connsiteX18" fmla="*/ 1510748 w 2289976"/>
              <a:gd name="connsiteY18" fmla="*/ 962107 h 1956020"/>
              <a:gd name="connsiteX19" fmla="*/ 1526651 w 2289976"/>
              <a:gd name="connsiteY19" fmla="*/ 771276 h 1956020"/>
              <a:gd name="connsiteX20" fmla="*/ 1701579 w 2289976"/>
              <a:gd name="connsiteY20" fmla="*/ 755374 h 1956020"/>
              <a:gd name="connsiteX21" fmla="*/ 1709531 w 2289976"/>
              <a:gd name="connsiteY21" fmla="*/ 612250 h 1956020"/>
              <a:gd name="connsiteX22" fmla="*/ 1868557 w 2289976"/>
              <a:gd name="connsiteY22" fmla="*/ 596347 h 1956020"/>
              <a:gd name="connsiteX23" fmla="*/ 1868557 w 2289976"/>
              <a:gd name="connsiteY23" fmla="*/ 437321 h 1956020"/>
              <a:gd name="connsiteX24" fmla="*/ 2011680 w 2289976"/>
              <a:gd name="connsiteY24" fmla="*/ 429370 h 1956020"/>
              <a:gd name="connsiteX25" fmla="*/ 2019631 w 2289976"/>
              <a:gd name="connsiteY25" fmla="*/ 254441 h 1956020"/>
              <a:gd name="connsiteX26" fmla="*/ 2162755 w 2289976"/>
              <a:gd name="connsiteY26" fmla="*/ 262393 h 1956020"/>
              <a:gd name="connsiteX27" fmla="*/ 2178658 w 2289976"/>
              <a:gd name="connsiteY27" fmla="*/ 63610 h 1956020"/>
              <a:gd name="connsiteX28" fmla="*/ 2289976 w 2289976"/>
              <a:gd name="connsiteY28" fmla="*/ 63610 h 1956020"/>
              <a:gd name="connsiteX29" fmla="*/ 2274073 w 2289976"/>
              <a:gd name="connsiteY29" fmla="*/ 1956020 h 1956020"/>
              <a:gd name="connsiteX30" fmla="*/ 0 w 2289976"/>
              <a:gd name="connsiteY30" fmla="*/ 1932167 h 1956020"/>
              <a:gd name="connsiteX31" fmla="*/ 39757 w 2289976"/>
              <a:gd name="connsiteY31" fmla="*/ 0 h 1956020"/>
              <a:gd name="connsiteX0" fmla="*/ 0 w 2289976"/>
              <a:gd name="connsiteY0" fmla="*/ 0 h 1956020"/>
              <a:gd name="connsiteX1" fmla="*/ 198783 w 2289976"/>
              <a:gd name="connsiteY1" fmla="*/ 7951 h 1956020"/>
              <a:gd name="connsiteX2" fmla="*/ 206734 w 2289976"/>
              <a:gd name="connsiteY2" fmla="*/ 190831 h 1956020"/>
              <a:gd name="connsiteX3" fmla="*/ 333955 w 2289976"/>
              <a:gd name="connsiteY3" fmla="*/ 190831 h 1956020"/>
              <a:gd name="connsiteX4" fmla="*/ 341906 w 2289976"/>
              <a:gd name="connsiteY4" fmla="*/ 421419 h 1956020"/>
              <a:gd name="connsiteX5" fmla="*/ 508884 w 2289976"/>
              <a:gd name="connsiteY5" fmla="*/ 421419 h 1956020"/>
              <a:gd name="connsiteX6" fmla="*/ 508884 w 2289976"/>
              <a:gd name="connsiteY6" fmla="*/ 652007 h 1956020"/>
              <a:gd name="connsiteX7" fmla="*/ 667910 w 2289976"/>
              <a:gd name="connsiteY7" fmla="*/ 652007 h 1956020"/>
              <a:gd name="connsiteX8" fmla="*/ 675861 w 2289976"/>
              <a:gd name="connsiteY8" fmla="*/ 874643 h 1956020"/>
              <a:gd name="connsiteX9" fmla="*/ 826936 w 2289976"/>
              <a:gd name="connsiteY9" fmla="*/ 874643 h 1956020"/>
              <a:gd name="connsiteX10" fmla="*/ 826936 w 2289976"/>
              <a:gd name="connsiteY10" fmla="*/ 1033669 h 1956020"/>
              <a:gd name="connsiteX11" fmla="*/ 970059 w 2289976"/>
              <a:gd name="connsiteY11" fmla="*/ 1025718 h 1956020"/>
              <a:gd name="connsiteX12" fmla="*/ 1025718 w 2289976"/>
              <a:gd name="connsiteY12" fmla="*/ 1733384 h 1956020"/>
              <a:gd name="connsiteX13" fmla="*/ 1089329 w 2289976"/>
              <a:gd name="connsiteY13" fmla="*/ 1852654 h 1956020"/>
              <a:gd name="connsiteX14" fmla="*/ 1192696 w 2289976"/>
              <a:gd name="connsiteY14" fmla="*/ 1717481 h 1956020"/>
              <a:gd name="connsiteX15" fmla="*/ 1248355 w 2289976"/>
              <a:gd name="connsiteY15" fmla="*/ 1065474 h 1956020"/>
              <a:gd name="connsiteX16" fmla="*/ 1343771 w 2289976"/>
              <a:gd name="connsiteY16" fmla="*/ 1073426 h 1956020"/>
              <a:gd name="connsiteX17" fmla="*/ 1351722 w 2289976"/>
              <a:gd name="connsiteY17" fmla="*/ 970059 h 1956020"/>
              <a:gd name="connsiteX18" fmla="*/ 1510748 w 2289976"/>
              <a:gd name="connsiteY18" fmla="*/ 962107 h 1956020"/>
              <a:gd name="connsiteX19" fmla="*/ 1526651 w 2289976"/>
              <a:gd name="connsiteY19" fmla="*/ 771276 h 1956020"/>
              <a:gd name="connsiteX20" fmla="*/ 1701579 w 2289976"/>
              <a:gd name="connsiteY20" fmla="*/ 755374 h 1956020"/>
              <a:gd name="connsiteX21" fmla="*/ 1709531 w 2289976"/>
              <a:gd name="connsiteY21" fmla="*/ 612250 h 1956020"/>
              <a:gd name="connsiteX22" fmla="*/ 1868557 w 2289976"/>
              <a:gd name="connsiteY22" fmla="*/ 596347 h 1956020"/>
              <a:gd name="connsiteX23" fmla="*/ 1868557 w 2289976"/>
              <a:gd name="connsiteY23" fmla="*/ 437321 h 1956020"/>
              <a:gd name="connsiteX24" fmla="*/ 2011680 w 2289976"/>
              <a:gd name="connsiteY24" fmla="*/ 429370 h 1956020"/>
              <a:gd name="connsiteX25" fmla="*/ 2019631 w 2289976"/>
              <a:gd name="connsiteY25" fmla="*/ 254441 h 1956020"/>
              <a:gd name="connsiteX26" fmla="*/ 2162755 w 2289976"/>
              <a:gd name="connsiteY26" fmla="*/ 262393 h 1956020"/>
              <a:gd name="connsiteX27" fmla="*/ 2178658 w 2289976"/>
              <a:gd name="connsiteY27" fmla="*/ 63610 h 1956020"/>
              <a:gd name="connsiteX28" fmla="*/ 2289976 w 2289976"/>
              <a:gd name="connsiteY28" fmla="*/ 63610 h 1956020"/>
              <a:gd name="connsiteX29" fmla="*/ 2274073 w 2289976"/>
              <a:gd name="connsiteY29" fmla="*/ 1956020 h 1956020"/>
              <a:gd name="connsiteX30" fmla="*/ 0 w 2289976"/>
              <a:gd name="connsiteY30" fmla="*/ 1932167 h 1956020"/>
              <a:gd name="connsiteX31" fmla="*/ 0 w 2289976"/>
              <a:gd name="connsiteY31" fmla="*/ 0 h 1956020"/>
              <a:gd name="connsiteX0" fmla="*/ 0 w 2289976"/>
              <a:gd name="connsiteY0" fmla="*/ 0 h 1956020"/>
              <a:gd name="connsiteX1" fmla="*/ 198783 w 2289976"/>
              <a:gd name="connsiteY1" fmla="*/ 7951 h 1956020"/>
              <a:gd name="connsiteX2" fmla="*/ 206734 w 2289976"/>
              <a:gd name="connsiteY2" fmla="*/ 190831 h 1956020"/>
              <a:gd name="connsiteX3" fmla="*/ 333955 w 2289976"/>
              <a:gd name="connsiteY3" fmla="*/ 190831 h 1956020"/>
              <a:gd name="connsiteX4" fmla="*/ 341906 w 2289976"/>
              <a:gd name="connsiteY4" fmla="*/ 421419 h 1956020"/>
              <a:gd name="connsiteX5" fmla="*/ 508884 w 2289976"/>
              <a:gd name="connsiteY5" fmla="*/ 421419 h 1956020"/>
              <a:gd name="connsiteX6" fmla="*/ 508884 w 2289976"/>
              <a:gd name="connsiteY6" fmla="*/ 652007 h 1956020"/>
              <a:gd name="connsiteX7" fmla="*/ 667910 w 2289976"/>
              <a:gd name="connsiteY7" fmla="*/ 652007 h 1956020"/>
              <a:gd name="connsiteX8" fmla="*/ 675861 w 2289976"/>
              <a:gd name="connsiteY8" fmla="*/ 874643 h 1956020"/>
              <a:gd name="connsiteX9" fmla="*/ 826936 w 2289976"/>
              <a:gd name="connsiteY9" fmla="*/ 874643 h 1956020"/>
              <a:gd name="connsiteX10" fmla="*/ 826936 w 2289976"/>
              <a:gd name="connsiteY10" fmla="*/ 1033669 h 1956020"/>
              <a:gd name="connsiteX11" fmla="*/ 970059 w 2289976"/>
              <a:gd name="connsiteY11" fmla="*/ 1025718 h 1956020"/>
              <a:gd name="connsiteX12" fmla="*/ 1025718 w 2289976"/>
              <a:gd name="connsiteY12" fmla="*/ 1733384 h 1956020"/>
              <a:gd name="connsiteX13" fmla="*/ 1089329 w 2289976"/>
              <a:gd name="connsiteY13" fmla="*/ 1852654 h 1956020"/>
              <a:gd name="connsiteX14" fmla="*/ 1192696 w 2289976"/>
              <a:gd name="connsiteY14" fmla="*/ 1717481 h 1956020"/>
              <a:gd name="connsiteX15" fmla="*/ 1248355 w 2289976"/>
              <a:gd name="connsiteY15" fmla="*/ 1065474 h 1956020"/>
              <a:gd name="connsiteX16" fmla="*/ 1343771 w 2289976"/>
              <a:gd name="connsiteY16" fmla="*/ 1073426 h 1956020"/>
              <a:gd name="connsiteX17" fmla="*/ 1351722 w 2289976"/>
              <a:gd name="connsiteY17" fmla="*/ 970059 h 1956020"/>
              <a:gd name="connsiteX18" fmla="*/ 1510748 w 2289976"/>
              <a:gd name="connsiteY18" fmla="*/ 962107 h 1956020"/>
              <a:gd name="connsiteX19" fmla="*/ 1526651 w 2289976"/>
              <a:gd name="connsiteY19" fmla="*/ 771276 h 1956020"/>
              <a:gd name="connsiteX20" fmla="*/ 1701579 w 2289976"/>
              <a:gd name="connsiteY20" fmla="*/ 755374 h 1956020"/>
              <a:gd name="connsiteX21" fmla="*/ 1709531 w 2289976"/>
              <a:gd name="connsiteY21" fmla="*/ 612250 h 1956020"/>
              <a:gd name="connsiteX22" fmla="*/ 1868557 w 2289976"/>
              <a:gd name="connsiteY22" fmla="*/ 596347 h 1956020"/>
              <a:gd name="connsiteX23" fmla="*/ 1868557 w 2289976"/>
              <a:gd name="connsiteY23" fmla="*/ 437321 h 1956020"/>
              <a:gd name="connsiteX24" fmla="*/ 2011680 w 2289976"/>
              <a:gd name="connsiteY24" fmla="*/ 429370 h 1956020"/>
              <a:gd name="connsiteX25" fmla="*/ 2019631 w 2289976"/>
              <a:gd name="connsiteY25" fmla="*/ 254441 h 1956020"/>
              <a:gd name="connsiteX26" fmla="*/ 2162755 w 2289976"/>
              <a:gd name="connsiteY26" fmla="*/ 262393 h 1956020"/>
              <a:gd name="connsiteX27" fmla="*/ 2178658 w 2289976"/>
              <a:gd name="connsiteY27" fmla="*/ 63610 h 1956020"/>
              <a:gd name="connsiteX28" fmla="*/ 2289976 w 2289976"/>
              <a:gd name="connsiteY28" fmla="*/ 63610 h 1956020"/>
              <a:gd name="connsiteX29" fmla="*/ 2274073 w 2289976"/>
              <a:gd name="connsiteY29" fmla="*/ 1956020 h 1956020"/>
              <a:gd name="connsiteX30" fmla="*/ 0 w 2289976"/>
              <a:gd name="connsiteY30" fmla="*/ 1956020 h 1956020"/>
              <a:gd name="connsiteX31" fmla="*/ 0 w 2289976"/>
              <a:gd name="connsiteY31" fmla="*/ 0 h 1956020"/>
              <a:gd name="connsiteX0" fmla="*/ 0 w 2289976"/>
              <a:gd name="connsiteY0" fmla="*/ 0 h 1956020"/>
              <a:gd name="connsiteX1" fmla="*/ 198783 w 2289976"/>
              <a:gd name="connsiteY1" fmla="*/ 7951 h 1956020"/>
              <a:gd name="connsiteX2" fmla="*/ 206734 w 2289976"/>
              <a:gd name="connsiteY2" fmla="*/ 190831 h 1956020"/>
              <a:gd name="connsiteX3" fmla="*/ 333955 w 2289976"/>
              <a:gd name="connsiteY3" fmla="*/ 190831 h 1956020"/>
              <a:gd name="connsiteX4" fmla="*/ 341906 w 2289976"/>
              <a:gd name="connsiteY4" fmla="*/ 421419 h 1956020"/>
              <a:gd name="connsiteX5" fmla="*/ 508884 w 2289976"/>
              <a:gd name="connsiteY5" fmla="*/ 421419 h 1956020"/>
              <a:gd name="connsiteX6" fmla="*/ 508884 w 2289976"/>
              <a:gd name="connsiteY6" fmla="*/ 652007 h 1956020"/>
              <a:gd name="connsiteX7" fmla="*/ 667910 w 2289976"/>
              <a:gd name="connsiteY7" fmla="*/ 652007 h 1956020"/>
              <a:gd name="connsiteX8" fmla="*/ 675861 w 2289976"/>
              <a:gd name="connsiteY8" fmla="*/ 874643 h 1956020"/>
              <a:gd name="connsiteX9" fmla="*/ 826936 w 2289976"/>
              <a:gd name="connsiteY9" fmla="*/ 874643 h 1956020"/>
              <a:gd name="connsiteX10" fmla="*/ 826936 w 2289976"/>
              <a:gd name="connsiteY10" fmla="*/ 1033669 h 1956020"/>
              <a:gd name="connsiteX11" fmla="*/ 970059 w 2289976"/>
              <a:gd name="connsiteY11" fmla="*/ 1025718 h 1956020"/>
              <a:gd name="connsiteX12" fmla="*/ 1025718 w 2289976"/>
              <a:gd name="connsiteY12" fmla="*/ 1733384 h 1956020"/>
              <a:gd name="connsiteX13" fmla="*/ 1089329 w 2289976"/>
              <a:gd name="connsiteY13" fmla="*/ 1852654 h 1956020"/>
              <a:gd name="connsiteX14" fmla="*/ 1192696 w 2289976"/>
              <a:gd name="connsiteY14" fmla="*/ 1717481 h 1956020"/>
              <a:gd name="connsiteX15" fmla="*/ 1248355 w 2289976"/>
              <a:gd name="connsiteY15" fmla="*/ 1065474 h 1956020"/>
              <a:gd name="connsiteX16" fmla="*/ 1343771 w 2289976"/>
              <a:gd name="connsiteY16" fmla="*/ 1073426 h 1956020"/>
              <a:gd name="connsiteX17" fmla="*/ 1351722 w 2289976"/>
              <a:gd name="connsiteY17" fmla="*/ 970059 h 1956020"/>
              <a:gd name="connsiteX18" fmla="*/ 1510748 w 2289976"/>
              <a:gd name="connsiteY18" fmla="*/ 962107 h 1956020"/>
              <a:gd name="connsiteX19" fmla="*/ 1526651 w 2289976"/>
              <a:gd name="connsiteY19" fmla="*/ 771276 h 1956020"/>
              <a:gd name="connsiteX20" fmla="*/ 1701579 w 2289976"/>
              <a:gd name="connsiteY20" fmla="*/ 755374 h 1956020"/>
              <a:gd name="connsiteX21" fmla="*/ 1709531 w 2289976"/>
              <a:gd name="connsiteY21" fmla="*/ 612250 h 1956020"/>
              <a:gd name="connsiteX22" fmla="*/ 1868557 w 2289976"/>
              <a:gd name="connsiteY22" fmla="*/ 596347 h 1956020"/>
              <a:gd name="connsiteX23" fmla="*/ 1868557 w 2289976"/>
              <a:gd name="connsiteY23" fmla="*/ 437321 h 1956020"/>
              <a:gd name="connsiteX24" fmla="*/ 2011680 w 2289976"/>
              <a:gd name="connsiteY24" fmla="*/ 429370 h 1956020"/>
              <a:gd name="connsiteX25" fmla="*/ 2019631 w 2289976"/>
              <a:gd name="connsiteY25" fmla="*/ 254441 h 1956020"/>
              <a:gd name="connsiteX26" fmla="*/ 2162755 w 2289976"/>
              <a:gd name="connsiteY26" fmla="*/ 262393 h 1956020"/>
              <a:gd name="connsiteX27" fmla="*/ 2178658 w 2289976"/>
              <a:gd name="connsiteY27" fmla="*/ 63610 h 1956020"/>
              <a:gd name="connsiteX28" fmla="*/ 2289976 w 2289976"/>
              <a:gd name="connsiteY28" fmla="*/ 63610 h 1956020"/>
              <a:gd name="connsiteX29" fmla="*/ 2274073 w 2289976"/>
              <a:gd name="connsiteY29" fmla="*/ 1956020 h 1956020"/>
              <a:gd name="connsiteX30" fmla="*/ 63610 w 2289976"/>
              <a:gd name="connsiteY30" fmla="*/ 1956020 h 1956020"/>
              <a:gd name="connsiteX31" fmla="*/ 0 w 2289976"/>
              <a:gd name="connsiteY31" fmla="*/ 0 h 1956020"/>
              <a:gd name="connsiteX0" fmla="*/ 0 w 2242268"/>
              <a:gd name="connsiteY0" fmla="*/ 1 h 1948069"/>
              <a:gd name="connsiteX1" fmla="*/ 151075 w 2242268"/>
              <a:gd name="connsiteY1" fmla="*/ 0 h 1948069"/>
              <a:gd name="connsiteX2" fmla="*/ 159026 w 2242268"/>
              <a:gd name="connsiteY2" fmla="*/ 182880 h 1948069"/>
              <a:gd name="connsiteX3" fmla="*/ 286247 w 2242268"/>
              <a:gd name="connsiteY3" fmla="*/ 182880 h 1948069"/>
              <a:gd name="connsiteX4" fmla="*/ 294198 w 2242268"/>
              <a:gd name="connsiteY4" fmla="*/ 413468 h 1948069"/>
              <a:gd name="connsiteX5" fmla="*/ 461176 w 2242268"/>
              <a:gd name="connsiteY5" fmla="*/ 413468 h 1948069"/>
              <a:gd name="connsiteX6" fmla="*/ 461176 w 2242268"/>
              <a:gd name="connsiteY6" fmla="*/ 644056 h 1948069"/>
              <a:gd name="connsiteX7" fmla="*/ 620202 w 2242268"/>
              <a:gd name="connsiteY7" fmla="*/ 644056 h 1948069"/>
              <a:gd name="connsiteX8" fmla="*/ 628153 w 2242268"/>
              <a:gd name="connsiteY8" fmla="*/ 866692 h 1948069"/>
              <a:gd name="connsiteX9" fmla="*/ 779228 w 2242268"/>
              <a:gd name="connsiteY9" fmla="*/ 866692 h 1948069"/>
              <a:gd name="connsiteX10" fmla="*/ 779228 w 2242268"/>
              <a:gd name="connsiteY10" fmla="*/ 1025718 h 1948069"/>
              <a:gd name="connsiteX11" fmla="*/ 922351 w 2242268"/>
              <a:gd name="connsiteY11" fmla="*/ 1017767 h 1948069"/>
              <a:gd name="connsiteX12" fmla="*/ 978010 w 2242268"/>
              <a:gd name="connsiteY12" fmla="*/ 1725433 h 1948069"/>
              <a:gd name="connsiteX13" fmla="*/ 1041621 w 2242268"/>
              <a:gd name="connsiteY13" fmla="*/ 1844703 h 1948069"/>
              <a:gd name="connsiteX14" fmla="*/ 1144988 w 2242268"/>
              <a:gd name="connsiteY14" fmla="*/ 1709530 h 1948069"/>
              <a:gd name="connsiteX15" fmla="*/ 1200647 w 2242268"/>
              <a:gd name="connsiteY15" fmla="*/ 1057523 h 1948069"/>
              <a:gd name="connsiteX16" fmla="*/ 1296063 w 2242268"/>
              <a:gd name="connsiteY16" fmla="*/ 1065475 h 1948069"/>
              <a:gd name="connsiteX17" fmla="*/ 1304014 w 2242268"/>
              <a:gd name="connsiteY17" fmla="*/ 962108 h 1948069"/>
              <a:gd name="connsiteX18" fmla="*/ 1463040 w 2242268"/>
              <a:gd name="connsiteY18" fmla="*/ 954156 h 1948069"/>
              <a:gd name="connsiteX19" fmla="*/ 1478943 w 2242268"/>
              <a:gd name="connsiteY19" fmla="*/ 763325 h 1948069"/>
              <a:gd name="connsiteX20" fmla="*/ 1653871 w 2242268"/>
              <a:gd name="connsiteY20" fmla="*/ 747423 h 1948069"/>
              <a:gd name="connsiteX21" fmla="*/ 1661823 w 2242268"/>
              <a:gd name="connsiteY21" fmla="*/ 604299 h 1948069"/>
              <a:gd name="connsiteX22" fmla="*/ 1820849 w 2242268"/>
              <a:gd name="connsiteY22" fmla="*/ 588396 h 1948069"/>
              <a:gd name="connsiteX23" fmla="*/ 1820849 w 2242268"/>
              <a:gd name="connsiteY23" fmla="*/ 429370 h 1948069"/>
              <a:gd name="connsiteX24" fmla="*/ 1963972 w 2242268"/>
              <a:gd name="connsiteY24" fmla="*/ 421419 h 1948069"/>
              <a:gd name="connsiteX25" fmla="*/ 1971923 w 2242268"/>
              <a:gd name="connsiteY25" fmla="*/ 246490 h 1948069"/>
              <a:gd name="connsiteX26" fmla="*/ 2115047 w 2242268"/>
              <a:gd name="connsiteY26" fmla="*/ 254442 h 1948069"/>
              <a:gd name="connsiteX27" fmla="*/ 2130950 w 2242268"/>
              <a:gd name="connsiteY27" fmla="*/ 55659 h 1948069"/>
              <a:gd name="connsiteX28" fmla="*/ 2242268 w 2242268"/>
              <a:gd name="connsiteY28" fmla="*/ 55659 h 1948069"/>
              <a:gd name="connsiteX29" fmla="*/ 2226365 w 2242268"/>
              <a:gd name="connsiteY29" fmla="*/ 1948069 h 1948069"/>
              <a:gd name="connsiteX30" fmla="*/ 15902 w 2242268"/>
              <a:gd name="connsiteY30" fmla="*/ 1948069 h 1948069"/>
              <a:gd name="connsiteX31" fmla="*/ 0 w 2242268"/>
              <a:gd name="connsiteY31" fmla="*/ 1 h 1948069"/>
              <a:gd name="connsiteX0" fmla="*/ 0 w 2226366"/>
              <a:gd name="connsiteY0" fmla="*/ 7952 h 1948069"/>
              <a:gd name="connsiteX1" fmla="*/ 135173 w 2226366"/>
              <a:gd name="connsiteY1" fmla="*/ 0 h 1948069"/>
              <a:gd name="connsiteX2" fmla="*/ 143124 w 2226366"/>
              <a:gd name="connsiteY2" fmla="*/ 182880 h 1948069"/>
              <a:gd name="connsiteX3" fmla="*/ 270345 w 2226366"/>
              <a:gd name="connsiteY3" fmla="*/ 182880 h 1948069"/>
              <a:gd name="connsiteX4" fmla="*/ 278296 w 2226366"/>
              <a:gd name="connsiteY4" fmla="*/ 413468 h 1948069"/>
              <a:gd name="connsiteX5" fmla="*/ 445274 w 2226366"/>
              <a:gd name="connsiteY5" fmla="*/ 413468 h 1948069"/>
              <a:gd name="connsiteX6" fmla="*/ 445274 w 2226366"/>
              <a:gd name="connsiteY6" fmla="*/ 644056 h 1948069"/>
              <a:gd name="connsiteX7" fmla="*/ 604300 w 2226366"/>
              <a:gd name="connsiteY7" fmla="*/ 644056 h 1948069"/>
              <a:gd name="connsiteX8" fmla="*/ 612251 w 2226366"/>
              <a:gd name="connsiteY8" fmla="*/ 866692 h 1948069"/>
              <a:gd name="connsiteX9" fmla="*/ 763326 w 2226366"/>
              <a:gd name="connsiteY9" fmla="*/ 866692 h 1948069"/>
              <a:gd name="connsiteX10" fmla="*/ 763326 w 2226366"/>
              <a:gd name="connsiteY10" fmla="*/ 1025718 h 1948069"/>
              <a:gd name="connsiteX11" fmla="*/ 906449 w 2226366"/>
              <a:gd name="connsiteY11" fmla="*/ 1017767 h 1948069"/>
              <a:gd name="connsiteX12" fmla="*/ 962108 w 2226366"/>
              <a:gd name="connsiteY12" fmla="*/ 1725433 h 1948069"/>
              <a:gd name="connsiteX13" fmla="*/ 1025719 w 2226366"/>
              <a:gd name="connsiteY13" fmla="*/ 1844703 h 1948069"/>
              <a:gd name="connsiteX14" fmla="*/ 1129086 w 2226366"/>
              <a:gd name="connsiteY14" fmla="*/ 1709530 h 1948069"/>
              <a:gd name="connsiteX15" fmla="*/ 1184745 w 2226366"/>
              <a:gd name="connsiteY15" fmla="*/ 1057523 h 1948069"/>
              <a:gd name="connsiteX16" fmla="*/ 1280161 w 2226366"/>
              <a:gd name="connsiteY16" fmla="*/ 1065475 h 1948069"/>
              <a:gd name="connsiteX17" fmla="*/ 1288112 w 2226366"/>
              <a:gd name="connsiteY17" fmla="*/ 962108 h 1948069"/>
              <a:gd name="connsiteX18" fmla="*/ 1447138 w 2226366"/>
              <a:gd name="connsiteY18" fmla="*/ 954156 h 1948069"/>
              <a:gd name="connsiteX19" fmla="*/ 1463041 w 2226366"/>
              <a:gd name="connsiteY19" fmla="*/ 763325 h 1948069"/>
              <a:gd name="connsiteX20" fmla="*/ 1637969 w 2226366"/>
              <a:gd name="connsiteY20" fmla="*/ 747423 h 1948069"/>
              <a:gd name="connsiteX21" fmla="*/ 1645921 w 2226366"/>
              <a:gd name="connsiteY21" fmla="*/ 604299 h 1948069"/>
              <a:gd name="connsiteX22" fmla="*/ 1804947 w 2226366"/>
              <a:gd name="connsiteY22" fmla="*/ 588396 h 1948069"/>
              <a:gd name="connsiteX23" fmla="*/ 1804947 w 2226366"/>
              <a:gd name="connsiteY23" fmla="*/ 429370 h 1948069"/>
              <a:gd name="connsiteX24" fmla="*/ 1948070 w 2226366"/>
              <a:gd name="connsiteY24" fmla="*/ 421419 h 1948069"/>
              <a:gd name="connsiteX25" fmla="*/ 1956021 w 2226366"/>
              <a:gd name="connsiteY25" fmla="*/ 246490 h 1948069"/>
              <a:gd name="connsiteX26" fmla="*/ 2099145 w 2226366"/>
              <a:gd name="connsiteY26" fmla="*/ 254442 h 1948069"/>
              <a:gd name="connsiteX27" fmla="*/ 2115048 w 2226366"/>
              <a:gd name="connsiteY27" fmla="*/ 55659 h 1948069"/>
              <a:gd name="connsiteX28" fmla="*/ 2226366 w 2226366"/>
              <a:gd name="connsiteY28" fmla="*/ 55659 h 1948069"/>
              <a:gd name="connsiteX29" fmla="*/ 2210463 w 2226366"/>
              <a:gd name="connsiteY29" fmla="*/ 1948069 h 1948069"/>
              <a:gd name="connsiteX30" fmla="*/ 0 w 2226366"/>
              <a:gd name="connsiteY30" fmla="*/ 1948069 h 1948069"/>
              <a:gd name="connsiteX31" fmla="*/ 0 w 2226366"/>
              <a:gd name="connsiteY31" fmla="*/ 7952 h 1948069"/>
              <a:gd name="connsiteX0" fmla="*/ 0 w 2214936"/>
              <a:gd name="connsiteY0" fmla="*/ 7952 h 1948069"/>
              <a:gd name="connsiteX1" fmla="*/ 135173 w 2214936"/>
              <a:gd name="connsiteY1" fmla="*/ 0 h 1948069"/>
              <a:gd name="connsiteX2" fmla="*/ 143124 w 2214936"/>
              <a:gd name="connsiteY2" fmla="*/ 182880 h 1948069"/>
              <a:gd name="connsiteX3" fmla="*/ 270345 w 2214936"/>
              <a:gd name="connsiteY3" fmla="*/ 182880 h 1948069"/>
              <a:gd name="connsiteX4" fmla="*/ 278296 w 2214936"/>
              <a:gd name="connsiteY4" fmla="*/ 413468 h 1948069"/>
              <a:gd name="connsiteX5" fmla="*/ 445274 w 2214936"/>
              <a:gd name="connsiteY5" fmla="*/ 413468 h 1948069"/>
              <a:gd name="connsiteX6" fmla="*/ 445274 w 2214936"/>
              <a:gd name="connsiteY6" fmla="*/ 644056 h 1948069"/>
              <a:gd name="connsiteX7" fmla="*/ 604300 w 2214936"/>
              <a:gd name="connsiteY7" fmla="*/ 644056 h 1948069"/>
              <a:gd name="connsiteX8" fmla="*/ 612251 w 2214936"/>
              <a:gd name="connsiteY8" fmla="*/ 866692 h 1948069"/>
              <a:gd name="connsiteX9" fmla="*/ 763326 w 2214936"/>
              <a:gd name="connsiteY9" fmla="*/ 866692 h 1948069"/>
              <a:gd name="connsiteX10" fmla="*/ 763326 w 2214936"/>
              <a:gd name="connsiteY10" fmla="*/ 1025718 h 1948069"/>
              <a:gd name="connsiteX11" fmla="*/ 906449 w 2214936"/>
              <a:gd name="connsiteY11" fmla="*/ 1017767 h 1948069"/>
              <a:gd name="connsiteX12" fmla="*/ 962108 w 2214936"/>
              <a:gd name="connsiteY12" fmla="*/ 1725433 h 1948069"/>
              <a:gd name="connsiteX13" fmla="*/ 1025719 w 2214936"/>
              <a:gd name="connsiteY13" fmla="*/ 1844703 h 1948069"/>
              <a:gd name="connsiteX14" fmla="*/ 1129086 w 2214936"/>
              <a:gd name="connsiteY14" fmla="*/ 1709530 h 1948069"/>
              <a:gd name="connsiteX15" fmla="*/ 1184745 w 2214936"/>
              <a:gd name="connsiteY15" fmla="*/ 1057523 h 1948069"/>
              <a:gd name="connsiteX16" fmla="*/ 1280161 w 2214936"/>
              <a:gd name="connsiteY16" fmla="*/ 1065475 h 1948069"/>
              <a:gd name="connsiteX17" fmla="*/ 1288112 w 2214936"/>
              <a:gd name="connsiteY17" fmla="*/ 962108 h 1948069"/>
              <a:gd name="connsiteX18" fmla="*/ 1447138 w 2214936"/>
              <a:gd name="connsiteY18" fmla="*/ 954156 h 1948069"/>
              <a:gd name="connsiteX19" fmla="*/ 1463041 w 2214936"/>
              <a:gd name="connsiteY19" fmla="*/ 763325 h 1948069"/>
              <a:gd name="connsiteX20" fmla="*/ 1637969 w 2214936"/>
              <a:gd name="connsiteY20" fmla="*/ 747423 h 1948069"/>
              <a:gd name="connsiteX21" fmla="*/ 1645921 w 2214936"/>
              <a:gd name="connsiteY21" fmla="*/ 604299 h 1948069"/>
              <a:gd name="connsiteX22" fmla="*/ 1804947 w 2214936"/>
              <a:gd name="connsiteY22" fmla="*/ 588396 h 1948069"/>
              <a:gd name="connsiteX23" fmla="*/ 1804947 w 2214936"/>
              <a:gd name="connsiteY23" fmla="*/ 429370 h 1948069"/>
              <a:gd name="connsiteX24" fmla="*/ 1948070 w 2214936"/>
              <a:gd name="connsiteY24" fmla="*/ 421419 h 1948069"/>
              <a:gd name="connsiteX25" fmla="*/ 1956021 w 2214936"/>
              <a:gd name="connsiteY25" fmla="*/ 246490 h 1948069"/>
              <a:gd name="connsiteX26" fmla="*/ 2099145 w 2214936"/>
              <a:gd name="connsiteY26" fmla="*/ 254442 h 1948069"/>
              <a:gd name="connsiteX27" fmla="*/ 2115048 w 2214936"/>
              <a:gd name="connsiteY27" fmla="*/ 55659 h 1948069"/>
              <a:gd name="connsiteX28" fmla="*/ 2214936 w 2214936"/>
              <a:gd name="connsiteY28" fmla="*/ 55659 h 1948069"/>
              <a:gd name="connsiteX29" fmla="*/ 2210463 w 2214936"/>
              <a:gd name="connsiteY29" fmla="*/ 1948069 h 1948069"/>
              <a:gd name="connsiteX30" fmla="*/ 0 w 2214936"/>
              <a:gd name="connsiteY30" fmla="*/ 1948069 h 1948069"/>
              <a:gd name="connsiteX31" fmla="*/ 0 w 2214936"/>
              <a:gd name="connsiteY31" fmla="*/ 7952 h 1948069"/>
              <a:gd name="connsiteX0" fmla="*/ 0 w 2214936"/>
              <a:gd name="connsiteY0" fmla="*/ 0 h 1940117"/>
              <a:gd name="connsiteX1" fmla="*/ 131363 w 2214936"/>
              <a:gd name="connsiteY1" fmla="*/ 41578 h 1940117"/>
              <a:gd name="connsiteX2" fmla="*/ 143124 w 2214936"/>
              <a:gd name="connsiteY2" fmla="*/ 174928 h 1940117"/>
              <a:gd name="connsiteX3" fmla="*/ 270345 w 2214936"/>
              <a:gd name="connsiteY3" fmla="*/ 174928 h 1940117"/>
              <a:gd name="connsiteX4" fmla="*/ 278296 w 2214936"/>
              <a:gd name="connsiteY4" fmla="*/ 405516 h 1940117"/>
              <a:gd name="connsiteX5" fmla="*/ 445274 w 2214936"/>
              <a:gd name="connsiteY5" fmla="*/ 405516 h 1940117"/>
              <a:gd name="connsiteX6" fmla="*/ 445274 w 2214936"/>
              <a:gd name="connsiteY6" fmla="*/ 636104 h 1940117"/>
              <a:gd name="connsiteX7" fmla="*/ 604300 w 2214936"/>
              <a:gd name="connsiteY7" fmla="*/ 636104 h 1940117"/>
              <a:gd name="connsiteX8" fmla="*/ 612251 w 2214936"/>
              <a:gd name="connsiteY8" fmla="*/ 858740 h 1940117"/>
              <a:gd name="connsiteX9" fmla="*/ 763326 w 2214936"/>
              <a:gd name="connsiteY9" fmla="*/ 858740 h 1940117"/>
              <a:gd name="connsiteX10" fmla="*/ 763326 w 2214936"/>
              <a:gd name="connsiteY10" fmla="*/ 1017766 h 1940117"/>
              <a:gd name="connsiteX11" fmla="*/ 906449 w 2214936"/>
              <a:gd name="connsiteY11" fmla="*/ 1009815 h 1940117"/>
              <a:gd name="connsiteX12" fmla="*/ 962108 w 2214936"/>
              <a:gd name="connsiteY12" fmla="*/ 1717481 h 1940117"/>
              <a:gd name="connsiteX13" fmla="*/ 1025719 w 2214936"/>
              <a:gd name="connsiteY13" fmla="*/ 1836751 h 1940117"/>
              <a:gd name="connsiteX14" fmla="*/ 1129086 w 2214936"/>
              <a:gd name="connsiteY14" fmla="*/ 1701578 h 1940117"/>
              <a:gd name="connsiteX15" fmla="*/ 1184745 w 2214936"/>
              <a:gd name="connsiteY15" fmla="*/ 1049571 h 1940117"/>
              <a:gd name="connsiteX16" fmla="*/ 1280161 w 2214936"/>
              <a:gd name="connsiteY16" fmla="*/ 1057523 h 1940117"/>
              <a:gd name="connsiteX17" fmla="*/ 1288112 w 2214936"/>
              <a:gd name="connsiteY17" fmla="*/ 954156 h 1940117"/>
              <a:gd name="connsiteX18" fmla="*/ 1447138 w 2214936"/>
              <a:gd name="connsiteY18" fmla="*/ 946204 h 1940117"/>
              <a:gd name="connsiteX19" fmla="*/ 1463041 w 2214936"/>
              <a:gd name="connsiteY19" fmla="*/ 755373 h 1940117"/>
              <a:gd name="connsiteX20" fmla="*/ 1637969 w 2214936"/>
              <a:gd name="connsiteY20" fmla="*/ 739471 h 1940117"/>
              <a:gd name="connsiteX21" fmla="*/ 1645921 w 2214936"/>
              <a:gd name="connsiteY21" fmla="*/ 596347 h 1940117"/>
              <a:gd name="connsiteX22" fmla="*/ 1804947 w 2214936"/>
              <a:gd name="connsiteY22" fmla="*/ 580444 h 1940117"/>
              <a:gd name="connsiteX23" fmla="*/ 1804947 w 2214936"/>
              <a:gd name="connsiteY23" fmla="*/ 421418 h 1940117"/>
              <a:gd name="connsiteX24" fmla="*/ 1948070 w 2214936"/>
              <a:gd name="connsiteY24" fmla="*/ 413467 h 1940117"/>
              <a:gd name="connsiteX25" fmla="*/ 1956021 w 2214936"/>
              <a:gd name="connsiteY25" fmla="*/ 238538 h 1940117"/>
              <a:gd name="connsiteX26" fmla="*/ 2099145 w 2214936"/>
              <a:gd name="connsiteY26" fmla="*/ 246490 h 1940117"/>
              <a:gd name="connsiteX27" fmla="*/ 2115048 w 2214936"/>
              <a:gd name="connsiteY27" fmla="*/ 47707 h 1940117"/>
              <a:gd name="connsiteX28" fmla="*/ 2214936 w 2214936"/>
              <a:gd name="connsiteY28" fmla="*/ 47707 h 1940117"/>
              <a:gd name="connsiteX29" fmla="*/ 2210463 w 2214936"/>
              <a:gd name="connsiteY29" fmla="*/ 1940117 h 1940117"/>
              <a:gd name="connsiteX30" fmla="*/ 0 w 2214936"/>
              <a:gd name="connsiteY30" fmla="*/ 1940117 h 1940117"/>
              <a:gd name="connsiteX31" fmla="*/ 0 w 2214936"/>
              <a:gd name="connsiteY31" fmla="*/ 0 h 194011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40638 h 1905827"/>
              <a:gd name="connsiteX4" fmla="*/ 278296 w 2214936"/>
              <a:gd name="connsiteY4" fmla="*/ 371226 h 1905827"/>
              <a:gd name="connsiteX5" fmla="*/ 445274 w 2214936"/>
              <a:gd name="connsiteY5" fmla="*/ 37122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63326 w 2214936"/>
              <a:gd name="connsiteY10" fmla="*/ 983476 h 1905827"/>
              <a:gd name="connsiteX11" fmla="*/ 906449 w 2214936"/>
              <a:gd name="connsiteY11" fmla="*/ 97552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80161 w 2214936"/>
              <a:gd name="connsiteY16" fmla="*/ 1023233 h 1905827"/>
              <a:gd name="connsiteX17" fmla="*/ 1288112 w 2214936"/>
              <a:gd name="connsiteY17" fmla="*/ 91986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40638 h 1905827"/>
              <a:gd name="connsiteX4" fmla="*/ 278296 w 2214936"/>
              <a:gd name="connsiteY4" fmla="*/ 371226 h 1905827"/>
              <a:gd name="connsiteX5" fmla="*/ 445274 w 2214936"/>
              <a:gd name="connsiteY5" fmla="*/ 37122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63326 w 2214936"/>
              <a:gd name="connsiteY10" fmla="*/ 983476 h 1905827"/>
              <a:gd name="connsiteX11" fmla="*/ 906449 w 2214936"/>
              <a:gd name="connsiteY11" fmla="*/ 100600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80161 w 2214936"/>
              <a:gd name="connsiteY16" fmla="*/ 1023233 h 1905827"/>
              <a:gd name="connsiteX17" fmla="*/ 1288112 w 2214936"/>
              <a:gd name="connsiteY17" fmla="*/ 91986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40638 h 1905827"/>
              <a:gd name="connsiteX4" fmla="*/ 278296 w 2214936"/>
              <a:gd name="connsiteY4" fmla="*/ 371226 h 1905827"/>
              <a:gd name="connsiteX5" fmla="*/ 445274 w 2214936"/>
              <a:gd name="connsiteY5" fmla="*/ 37122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0600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80161 w 2214936"/>
              <a:gd name="connsiteY16" fmla="*/ 1023233 h 1905827"/>
              <a:gd name="connsiteX17" fmla="*/ 1288112 w 2214936"/>
              <a:gd name="connsiteY17" fmla="*/ 91986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40638 h 1905827"/>
              <a:gd name="connsiteX4" fmla="*/ 278296 w 2214936"/>
              <a:gd name="connsiteY4" fmla="*/ 371226 h 1905827"/>
              <a:gd name="connsiteX5" fmla="*/ 445274 w 2214936"/>
              <a:gd name="connsiteY5" fmla="*/ 37122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0600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95401 w 2214936"/>
              <a:gd name="connsiteY16" fmla="*/ 1000373 h 1905827"/>
              <a:gd name="connsiteX17" fmla="*/ 1288112 w 2214936"/>
              <a:gd name="connsiteY17" fmla="*/ 91986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40638 h 1905827"/>
              <a:gd name="connsiteX4" fmla="*/ 278296 w 2214936"/>
              <a:gd name="connsiteY4" fmla="*/ 371226 h 1905827"/>
              <a:gd name="connsiteX5" fmla="*/ 445274 w 2214936"/>
              <a:gd name="connsiteY5" fmla="*/ 37122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0600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95401 w 2214936"/>
              <a:gd name="connsiteY16" fmla="*/ 1000373 h 1905827"/>
              <a:gd name="connsiteX17" fmla="*/ 1314782 w 2214936"/>
              <a:gd name="connsiteY17" fmla="*/ 90081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40638 h 1905827"/>
              <a:gd name="connsiteX4" fmla="*/ 278296 w 2214936"/>
              <a:gd name="connsiteY4" fmla="*/ 371226 h 1905827"/>
              <a:gd name="connsiteX5" fmla="*/ 445274 w 2214936"/>
              <a:gd name="connsiteY5" fmla="*/ 37122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3648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95401 w 2214936"/>
              <a:gd name="connsiteY16" fmla="*/ 1000373 h 1905827"/>
              <a:gd name="connsiteX17" fmla="*/ 1314782 w 2214936"/>
              <a:gd name="connsiteY17" fmla="*/ 90081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40638 h 1905827"/>
              <a:gd name="connsiteX4" fmla="*/ 278296 w 2214936"/>
              <a:gd name="connsiteY4" fmla="*/ 371226 h 1905827"/>
              <a:gd name="connsiteX5" fmla="*/ 445274 w 2214936"/>
              <a:gd name="connsiteY5" fmla="*/ 38265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3648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95401 w 2214936"/>
              <a:gd name="connsiteY16" fmla="*/ 1000373 h 1905827"/>
              <a:gd name="connsiteX17" fmla="*/ 1314782 w 2214936"/>
              <a:gd name="connsiteY17" fmla="*/ 90081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59688 h 1905827"/>
              <a:gd name="connsiteX4" fmla="*/ 278296 w 2214936"/>
              <a:gd name="connsiteY4" fmla="*/ 371226 h 1905827"/>
              <a:gd name="connsiteX5" fmla="*/ 445274 w 2214936"/>
              <a:gd name="connsiteY5" fmla="*/ 38265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3648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95401 w 2214936"/>
              <a:gd name="connsiteY16" fmla="*/ 1000373 h 1905827"/>
              <a:gd name="connsiteX17" fmla="*/ 1314782 w 2214936"/>
              <a:gd name="connsiteY17" fmla="*/ 90081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6021 w 2214936"/>
              <a:gd name="connsiteY25" fmla="*/ 20424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59688 h 1905827"/>
              <a:gd name="connsiteX4" fmla="*/ 278296 w 2214936"/>
              <a:gd name="connsiteY4" fmla="*/ 371226 h 1905827"/>
              <a:gd name="connsiteX5" fmla="*/ 445274 w 2214936"/>
              <a:gd name="connsiteY5" fmla="*/ 38265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3648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95401 w 2214936"/>
              <a:gd name="connsiteY16" fmla="*/ 1000373 h 1905827"/>
              <a:gd name="connsiteX17" fmla="*/ 1314782 w 2214936"/>
              <a:gd name="connsiteY17" fmla="*/ 90081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04947 w 2214936"/>
              <a:gd name="connsiteY23" fmla="*/ 387128 h 1905827"/>
              <a:gd name="connsiteX24" fmla="*/ 1948070 w 2214936"/>
              <a:gd name="connsiteY24" fmla="*/ 379177 h 1905827"/>
              <a:gd name="connsiteX25" fmla="*/ 1959831 w 2214936"/>
              <a:gd name="connsiteY25" fmla="*/ 23472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59688 h 1905827"/>
              <a:gd name="connsiteX4" fmla="*/ 278296 w 2214936"/>
              <a:gd name="connsiteY4" fmla="*/ 371226 h 1905827"/>
              <a:gd name="connsiteX5" fmla="*/ 445274 w 2214936"/>
              <a:gd name="connsiteY5" fmla="*/ 38265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3648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295401 w 2214936"/>
              <a:gd name="connsiteY16" fmla="*/ 1000373 h 1905827"/>
              <a:gd name="connsiteX17" fmla="*/ 1314782 w 2214936"/>
              <a:gd name="connsiteY17" fmla="*/ 90081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16377 w 2214936"/>
              <a:gd name="connsiteY23" fmla="*/ 398558 h 1905827"/>
              <a:gd name="connsiteX24" fmla="*/ 1948070 w 2214936"/>
              <a:gd name="connsiteY24" fmla="*/ 379177 h 1905827"/>
              <a:gd name="connsiteX25" fmla="*/ 1959831 w 2214936"/>
              <a:gd name="connsiteY25" fmla="*/ 23472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59688 h 1905827"/>
              <a:gd name="connsiteX4" fmla="*/ 278296 w 2214936"/>
              <a:gd name="connsiteY4" fmla="*/ 371226 h 1905827"/>
              <a:gd name="connsiteX5" fmla="*/ 445274 w 2214936"/>
              <a:gd name="connsiteY5" fmla="*/ 38265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3648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310641 w 2214936"/>
              <a:gd name="connsiteY16" fmla="*/ 1004183 h 1905827"/>
              <a:gd name="connsiteX17" fmla="*/ 1314782 w 2214936"/>
              <a:gd name="connsiteY17" fmla="*/ 90081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16377 w 2214936"/>
              <a:gd name="connsiteY23" fmla="*/ 398558 h 1905827"/>
              <a:gd name="connsiteX24" fmla="*/ 1948070 w 2214936"/>
              <a:gd name="connsiteY24" fmla="*/ 379177 h 1905827"/>
              <a:gd name="connsiteX25" fmla="*/ 1959831 w 2214936"/>
              <a:gd name="connsiteY25" fmla="*/ 23472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  <a:gd name="connsiteX0" fmla="*/ 0 w 2214936"/>
              <a:gd name="connsiteY0" fmla="*/ 0 h 1905827"/>
              <a:gd name="connsiteX1" fmla="*/ 131363 w 2214936"/>
              <a:gd name="connsiteY1" fmla="*/ 7288 h 1905827"/>
              <a:gd name="connsiteX2" fmla="*/ 143124 w 2214936"/>
              <a:gd name="connsiteY2" fmla="*/ 140638 h 1905827"/>
              <a:gd name="connsiteX3" fmla="*/ 270345 w 2214936"/>
              <a:gd name="connsiteY3" fmla="*/ 159688 h 1905827"/>
              <a:gd name="connsiteX4" fmla="*/ 278296 w 2214936"/>
              <a:gd name="connsiteY4" fmla="*/ 371226 h 1905827"/>
              <a:gd name="connsiteX5" fmla="*/ 445274 w 2214936"/>
              <a:gd name="connsiteY5" fmla="*/ 382656 h 1905827"/>
              <a:gd name="connsiteX6" fmla="*/ 445274 w 2214936"/>
              <a:gd name="connsiteY6" fmla="*/ 601814 h 1905827"/>
              <a:gd name="connsiteX7" fmla="*/ 604300 w 2214936"/>
              <a:gd name="connsiteY7" fmla="*/ 601814 h 1905827"/>
              <a:gd name="connsiteX8" fmla="*/ 612251 w 2214936"/>
              <a:gd name="connsiteY8" fmla="*/ 824450 h 1905827"/>
              <a:gd name="connsiteX9" fmla="*/ 763326 w 2214936"/>
              <a:gd name="connsiteY9" fmla="*/ 824450 h 1905827"/>
              <a:gd name="connsiteX10" fmla="*/ 782376 w 2214936"/>
              <a:gd name="connsiteY10" fmla="*/ 1017766 h 1905827"/>
              <a:gd name="connsiteX11" fmla="*/ 906449 w 2214936"/>
              <a:gd name="connsiteY11" fmla="*/ 1036485 h 1905827"/>
              <a:gd name="connsiteX12" fmla="*/ 962108 w 2214936"/>
              <a:gd name="connsiteY12" fmla="*/ 1683191 h 1905827"/>
              <a:gd name="connsiteX13" fmla="*/ 1025719 w 2214936"/>
              <a:gd name="connsiteY13" fmla="*/ 1802461 h 1905827"/>
              <a:gd name="connsiteX14" fmla="*/ 1129086 w 2214936"/>
              <a:gd name="connsiteY14" fmla="*/ 1667288 h 1905827"/>
              <a:gd name="connsiteX15" fmla="*/ 1184745 w 2214936"/>
              <a:gd name="connsiteY15" fmla="*/ 1015281 h 1905827"/>
              <a:gd name="connsiteX16" fmla="*/ 1310641 w 2214936"/>
              <a:gd name="connsiteY16" fmla="*/ 1004183 h 1905827"/>
              <a:gd name="connsiteX17" fmla="*/ 1310972 w 2214936"/>
              <a:gd name="connsiteY17" fmla="*/ 923676 h 1905827"/>
              <a:gd name="connsiteX18" fmla="*/ 1447138 w 2214936"/>
              <a:gd name="connsiteY18" fmla="*/ 911914 h 1905827"/>
              <a:gd name="connsiteX19" fmla="*/ 1463041 w 2214936"/>
              <a:gd name="connsiteY19" fmla="*/ 721083 h 1905827"/>
              <a:gd name="connsiteX20" fmla="*/ 1637969 w 2214936"/>
              <a:gd name="connsiteY20" fmla="*/ 705181 h 1905827"/>
              <a:gd name="connsiteX21" fmla="*/ 1645921 w 2214936"/>
              <a:gd name="connsiteY21" fmla="*/ 562057 h 1905827"/>
              <a:gd name="connsiteX22" fmla="*/ 1804947 w 2214936"/>
              <a:gd name="connsiteY22" fmla="*/ 546154 h 1905827"/>
              <a:gd name="connsiteX23" fmla="*/ 1816377 w 2214936"/>
              <a:gd name="connsiteY23" fmla="*/ 398558 h 1905827"/>
              <a:gd name="connsiteX24" fmla="*/ 1948070 w 2214936"/>
              <a:gd name="connsiteY24" fmla="*/ 379177 h 1905827"/>
              <a:gd name="connsiteX25" fmla="*/ 1959831 w 2214936"/>
              <a:gd name="connsiteY25" fmla="*/ 234728 h 1905827"/>
              <a:gd name="connsiteX26" fmla="*/ 2099145 w 2214936"/>
              <a:gd name="connsiteY26" fmla="*/ 212200 h 1905827"/>
              <a:gd name="connsiteX27" fmla="*/ 2115048 w 2214936"/>
              <a:gd name="connsiteY27" fmla="*/ 13417 h 1905827"/>
              <a:gd name="connsiteX28" fmla="*/ 2214936 w 2214936"/>
              <a:gd name="connsiteY28" fmla="*/ 13417 h 1905827"/>
              <a:gd name="connsiteX29" fmla="*/ 2210463 w 2214936"/>
              <a:gd name="connsiteY29" fmla="*/ 1905827 h 1905827"/>
              <a:gd name="connsiteX30" fmla="*/ 0 w 2214936"/>
              <a:gd name="connsiteY30" fmla="*/ 1905827 h 1905827"/>
              <a:gd name="connsiteX31" fmla="*/ 0 w 2214936"/>
              <a:gd name="connsiteY31" fmla="*/ 0 h 190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14936" h="1905827">
                <a:moveTo>
                  <a:pt x="0" y="0"/>
                </a:moveTo>
                <a:lnTo>
                  <a:pt x="131363" y="7288"/>
                </a:lnTo>
                <a:lnTo>
                  <a:pt x="143124" y="140638"/>
                </a:lnTo>
                <a:lnTo>
                  <a:pt x="270345" y="159688"/>
                </a:lnTo>
                <a:lnTo>
                  <a:pt x="278296" y="371226"/>
                </a:lnTo>
                <a:lnTo>
                  <a:pt x="445274" y="382656"/>
                </a:lnTo>
                <a:lnTo>
                  <a:pt x="445274" y="601814"/>
                </a:lnTo>
                <a:lnTo>
                  <a:pt x="604300" y="601814"/>
                </a:lnTo>
                <a:lnTo>
                  <a:pt x="612251" y="824450"/>
                </a:lnTo>
                <a:lnTo>
                  <a:pt x="763326" y="824450"/>
                </a:lnTo>
                <a:lnTo>
                  <a:pt x="782376" y="1017766"/>
                </a:lnTo>
                <a:lnTo>
                  <a:pt x="906449" y="1036485"/>
                </a:lnTo>
                <a:lnTo>
                  <a:pt x="962108" y="1683191"/>
                </a:lnTo>
                <a:lnTo>
                  <a:pt x="1025719" y="1802461"/>
                </a:lnTo>
                <a:lnTo>
                  <a:pt x="1129086" y="1667288"/>
                </a:lnTo>
                <a:lnTo>
                  <a:pt x="1184745" y="1015281"/>
                </a:lnTo>
                <a:lnTo>
                  <a:pt x="1310641" y="1004183"/>
                </a:lnTo>
                <a:cubicBezTo>
                  <a:pt x="1310751" y="977347"/>
                  <a:pt x="1310862" y="950512"/>
                  <a:pt x="1310972" y="923676"/>
                </a:cubicBezTo>
                <a:lnTo>
                  <a:pt x="1447138" y="911914"/>
                </a:lnTo>
                <a:lnTo>
                  <a:pt x="1463041" y="721083"/>
                </a:lnTo>
                <a:lnTo>
                  <a:pt x="1637969" y="705181"/>
                </a:lnTo>
                <a:lnTo>
                  <a:pt x="1645921" y="562057"/>
                </a:lnTo>
                <a:lnTo>
                  <a:pt x="1804947" y="546154"/>
                </a:lnTo>
                <a:lnTo>
                  <a:pt x="1816377" y="398558"/>
                </a:lnTo>
                <a:lnTo>
                  <a:pt x="1948070" y="379177"/>
                </a:lnTo>
                <a:lnTo>
                  <a:pt x="1959831" y="234728"/>
                </a:lnTo>
                <a:lnTo>
                  <a:pt x="2099145" y="212200"/>
                </a:lnTo>
                <a:lnTo>
                  <a:pt x="2115048" y="13417"/>
                </a:lnTo>
                <a:lnTo>
                  <a:pt x="2214936" y="13417"/>
                </a:lnTo>
                <a:lnTo>
                  <a:pt x="2210463" y="1905827"/>
                </a:lnTo>
                <a:lnTo>
                  <a:pt x="0" y="19058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  <a:gs pos="40000">
                <a:schemeClr val="bg1">
                  <a:lumMod val="50000"/>
                </a:schemeClr>
              </a:gs>
              <a:gs pos="76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9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0695 L -0.00274 -0.40763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00404 -0.22315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0.00092 L 0.00286 0.07615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5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1.66667E-6 -0.0548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2" grpId="1" animBg="1"/>
      <p:bldP spid="19" grpId="0" animBg="1"/>
      <p:bldP spid="24" grpId="0" animBg="1"/>
      <p:bldP spid="24" grpId="1" animBg="1"/>
      <p:bldP spid="20" grpId="0" animBg="1"/>
      <p:bldP spid="2" grpId="0"/>
      <p:bldP spid="4" grpId="0" build="p"/>
      <p:bldP spid="26" grpId="0"/>
      <p:bldP spid="26" grpId="1"/>
      <p:bldP spid="27" grpId="0"/>
      <p:bldP spid="27" grpId="1"/>
      <p:bldP spid="28" grpId="0"/>
      <p:bldP spid="30" grpId="0" animBg="1"/>
      <p:bldP spid="30" grpId="1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1999" y="1390653"/>
          <a:ext cx="10236200" cy="4403249"/>
        </p:xfrm>
        <a:graphic>
          <a:graphicData uri="http://schemas.openxmlformats.org/drawingml/2006/table">
            <a:tbl>
              <a:tblPr/>
              <a:tblGrid>
                <a:gridCol w="179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9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9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26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Parameters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AEMP Benchmark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Lac de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Gras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Scenario 2-a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Scenario 3-a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Scenario 4-a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Depth of 40 m 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Below Surface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Depth of 40 m Below Surface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Depth of 40 m Below Surface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Chloride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mg/L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1.9 - 5.2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Sulfate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mg/L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2.19 - 5.47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Nitrate as nitrogen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mg/L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0.001 - 0.105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Aluminum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g/L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4.46 - 9.74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Arsenic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g/L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0.202 - 0.401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Cadmium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g/L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0.0025 - 0.0054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g/L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0.5 - 0.661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g/L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0.0025 - 0.007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Molybdenum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g/L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0.265 - 2.79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Nickel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g/L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0.642 - 0.886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Uranium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g/L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0.092 - 0.157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g/L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0.11 - 0.38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34965" y="235878"/>
            <a:ext cx="11522075" cy="1154775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0D2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Pit Lake Modelling Results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E60D2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30000" noProof="0" dirty="0" smtClean="0">
              <a:ln>
                <a:noFill/>
              </a:ln>
              <a:solidFill>
                <a:srgbClr val="E60D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571500" marR="0" lvl="0" indent="-57150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Arial"/>
              </a:rPr>
              <a:t>S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urface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water quality remains below Benchmarks and similar to Lac de Gras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4300" y="6427131"/>
            <a:ext cx="3895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marR="0" lvl="0" indent="-2286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 for A418 taken from  response to Technical Session IR-5</a:t>
            </a:r>
          </a:p>
          <a:p>
            <a:pPr marL="228600" marR="0" lvl="0" indent="-2286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Range of measured concentrations at AEMP MF3-1 and MF3-2 (DDMI 2017)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822" y="5881296"/>
            <a:ext cx="4522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5.0 Mm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deposited PK 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5.0 Mm3 deposited PK  plus 5.0 Mm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dredged PK slimes</a:t>
            </a:r>
            <a:endParaRPr kumimoji="0" lang="en-US" sz="1200" b="0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Scenario 2a but with initial decant water level at 15m vs 5m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39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9108" y="3963182"/>
            <a:ext cx="2410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Template #: DCON-029-1010 R8</a:t>
            </a: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615582" y="3329804"/>
            <a:ext cx="4745037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>
                <a:solidFill>
                  <a:prstClr val="white"/>
                </a:solidFill>
                <a:latin typeface="Arial"/>
              </a:rPr>
              <a:t>Kofi Boa-Antwi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Regulatory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Advisor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583" y="165408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Processed Kimberlite to Mine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Workings -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coping Meeting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Arial"/>
              </a:rPr>
              <a:t>Scope of the EA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3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Environmental Assessment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34963" y="1390650"/>
            <a:ext cx="11517932" cy="443865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 to focus on the Closure Phase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 scope </a:t>
            </a:r>
            <a:r>
              <a:rPr lang="en-US" sz="2400" dirty="0" smtClean="0"/>
              <a:t>to be </a:t>
            </a:r>
            <a:r>
              <a:rPr lang="en-US" sz="2400" dirty="0"/>
              <a:t>for storage of PK in mine </a:t>
            </a:r>
            <a:r>
              <a:rPr lang="en-US" sz="2400" dirty="0" smtClean="0"/>
              <a:t>workings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An unanticipated mixing event to be considered within “Accidents and Malfunctions</a:t>
            </a:r>
            <a:r>
              <a:rPr lang="en-US" sz="2400" dirty="0" smtClean="0">
                <a:solidFill>
                  <a:srgbClr val="000000"/>
                </a:solidFill>
              </a:rPr>
              <a:t>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Effects Criteria and Significance to be as defined in the Comprehensive Study Report (1999) for the Diavik Diamond Mine </a:t>
            </a:r>
            <a:r>
              <a:rPr lang="en-US" sz="2400" dirty="0" smtClean="0">
                <a:solidFill>
                  <a:srgbClr val="000000"/>
                </a:solidFill>
              </a:rPr>
              <a:t>Project</a:t>
            </a:r>
            <a:endParaRPr lang="en-US" sz="24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331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Environmental Assessment, cont’d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Wildlife effects assessment to be limited to </a:t>
            </a:r>
            <a:r>
              <a:rPr lang="en-US" sz="2400" dirty="0" smtClean="0">
                <a:solidFill>
                  <a:srgbClr val="000000"/>
                </a:solidFill>
              </a:rPr>
              <a:t>Caribou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“Cultural use of the area post-closure” relates to fishing and/or drinking of water within pit lakes and Lac de </a:t>
            </a:r>
            <a:r>
              <a:rPr lang="en-US" sz="2400" dirty="0" smtClean="0">
                <a:solidFill>
                  <a:srgbClr val="000000"/>
                </a:solidFill>
              </a:rPr>
              <a:t>Gras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No requirement to develop additional baseline data – will reference existing data used in previous </a:t>
            </a:r>
            <a:r>
              <a:rPr lang="en-US" sz="2400" dirty="0" smtClean="0">
                <a:solidFill>
                  <a:srgbClr val="000000"/>
                </a:solidFill>
              </a:rPr>
              <a:t>assessments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Cumulative impacts will only be considered where there are residual </a:t>
            </a:r>
            <a:r>
              <a:rPr lang="en-US" sz="2400" dirty="0" smtClean="0">
                <a:solidFill>
                  <a:srgbClr val="000000"/>
                </a:solidFill>
              </a:rPr>
              <a:t>impacts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5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Diavik Team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34963" y="1390650"/>
            <a:ext cx="11517932" cy="4438650"/>
          </a:xfrm>
        </p:spPr>
        <p:txBody>
          <a:bodyPr>
            <a:normAutofit/>
          </a:bodyPr>
          <a:lstStyle/>
          <a:p>
            <a:endParaRPr lang="en-US" sz="2600" b="1" u="sng" dirty="0"/>
          </a:p>
          <a:p>
            <a:r>
              <a:rPr lang="en-US" sz="2600" b="1" dirty="0" smtClean="0"/>
              <a:t>Sean Sinclair </a:t>
            </a:r>
            <a:r>
              <a:rPr lang="en-US" sz="2600" dirty="0" smtClean="0"/>
              <a:t>– Environment Superintendent</a:t>
            </a:r>
          </a:p>
          <a:p>
            <a:r>
              <a:rPr lang="en-US" sz="2600" b="1" dirty="0" smtClean="0"/>
              <a:t>Gord </a:t>
            </a:r>
            <a:r>
              <a:rPr lang="en-US" sz="2600" b="1" dirty="0"/>
              <a:t>Macdonald </a:t>
            </a:r>
            <a:r>
              <a:rPr lang="en-US" sz="2600" dirty="0"/>
              <a:t>– Closure Manager </a:t>
            </a:r>
            <a:endParaRPr lang="en-US" sz="2600" dirty="0" smtClean="0"/>
          </a:p>
          <a:p>
            <a:r>
              <a:rPr lang="en-US" sz="2600" b="1" dirty="0" smtClean="0"/>
              <a:t>Kofi </a:t>
            </a:r>
            <a:r>
              <a:rPr lang="en-US" sz="2600" b="1" dirty="0"/>
              <a:t>Boa-Antwi </a:t>
            </a:r>
            <a:r>
              <a:rPr lang="en-US" sz="2600" dirty="0"/>
              <a:t>– Regulatory Advisor</a:t>
            </a:r>
          </a:p>
          <a:p>
            <a:pPr lvl="0"/>
            <a:r>
              <a:rPr lang="en-US" sz="2600" b="1" dirty="0">
                <a:solidFill>
                  <a:srgbClr val="000000"/>
                </a:solidFill>
              </a:rPr>
              <a:t>Mark Nelson </a:t>
            </a:r>
            <a:r>
              <a:rPr lang="en-US" sz="2600" dirty="0">
                <a:solidFill>
                  <a:srgbClr val="000000"/>
                </a:solidFill>
              </a:rPr>
              <a:t>– </a:t>
            </a:r>
            <a:r>
              <a:rPr lang="en-US" sz="2600" dirty="0" smtClean="0">
                <a:solidFill>
                  <a:srgbClr val="000000"/>
                </a:solidFill>
              </a:rPr>
              <a:t>Environment Advisor</a:t>
            </a:r>
          </a:p>
          <a:p>
            <a:pPr lvl="0"/>
            <a:endParaRPr lang="en-US" sz="2600" dirty="0">
              <a:solidFill>
                <a:srgbClr val="000000"/>
              </a:solidFill>
            </a:endParaRP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794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288261" y="3488486"/>
            <a:ext cx="4464931" cy="2881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Supporting a team of 15 000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 sites across the country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Producing the materials essential for human progress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Montreal recently named one of the company’s three global hubs</a:t>
            </a:r>
          </a:p>
        </p:txBody>
      </p:sp>
      <p:pic>
        <p:nvPicPr>
          <p:cNvPr id="17" name="Picture 16" descr="CanadaMap-PPT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14"/>
          <a:stretch/>
        </p:blipFill>
        <p:spPr>
          <a:xfrm>
            <a:off x="-101804" y="1080566"/>
            <a:ext cx="7067469" cy="56954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66360" y="5963280"/>
            <a:ext cx="4803406" cy="432000"/>
          </a:xfrm>
        </p:spPr>
        <p:txBody>
          <a:bodyPr/>
          <a:lstStyle/>
          <a:p>
            <a:r>
              <a:rPr lang="en-US" smtClean="0"/>
              <a:t>Rio Tinto Operations in Canada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1FCCF-8FC4-FD48-BC18-855ED9BEBE8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51" charset="0"/>
                <a:cs typeface="Arial" pitchFamily="51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51" charset="0"/>
              <a:cs typeface="Arial" pitchFamily="51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Rio Tinto in Canada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7288262" y="1278561"/>
            <a:ext cx="4068301" cy="1815882"/>
            <a:chOff x="6710458" y="1334941"/>
            <a:chExt cx="4068301" cy="1815882"/>
          </a:xfrm>
        </p:grpSpPr>
        <p:sp>
          <p:nvSpPr>
            <p:cNvPr id="59" name="Rectangle 58"/>
            <p:cNvSpPr/>
            <p:nvPr/>
          </p:nvSpPr>
          <p:spPr>
            <a:xfrm>
              <a:off x="7072808" y="1334941"/>
              <a:ext cx="3705951" cy="1815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Aluminum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Energy &amp; Minerals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Copper &amp; Diamonds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Rio Tinto Corporate Support Offices</a:t>
              </a:r>
              <a:endPara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710458" y="1334941"/>
              <a:ext cx="362350" cy="36235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710458" y="1824152"/>
              <a:ext cx="362350" cy="36235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6710458" y="2291823"/>
              <a:ext cx="362350" cy="362350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6710458" y="2788473"/>
              <a:ext cx="362350" cy="3623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Slide Number Placeholder 2"/>
          <p:cNvSpPr txBox="1">
            <a:spLocks/>
          </p:cNvSpPr>
          <p:nvPr/>
        </p:nvSpPr>
        <p:spPr>
          <a:xfrm>
            <a:off x="10423882" y="6544550"/>
            <a:ext cx="450594" cy="2314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sz="1000" dirty="0" smtClean="0">
                <a:solidFill>
                  <a:srgbClr val="000000"/>
                </a:solidFill>
                <a:latin typeface="Arial"/>
              </a:rPr>
              <a:t>4</a:t>
            </a:r>
            <a:endParaRPr lang="en-GB" sz="1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0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anadaMap-PPT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14"/>
          <a:stretch/>
        </p:blipFill>
        <p:spPr>
          <a:xfrm>
            <a:off x="-101804" y="1080566"/>
            <a:ext cx="7067469" cy="56954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66360" y="5963280"/>
            <a:ext cx="4803406" cy="432000"/>
          </a:xfrm>
        </p:spPr>
        <p:txBody>
          <a:bodyPr/>
          <a:lstStyle/>
          <a:p>
            <a:r>
              <a:rPr lang="en-US" dirty="0" smtClean="0"/>
              <a:t>Rio Tinto Operations in Canada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1FCCF-8FC4-FD48-BC18-855ED9BEBE8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51" charset="0"/>
                <a:cs typeface="Arial" pitchFamily="51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51" charset="0"/>
              <a:cs typeface="Arial" pitchFamily="51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Diavik</a:t>
            </a:r>
            <a:r>
              <a:rPr lang="en-US" dirty="0" smtClean="0"/>
              <a:t> diamond mine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29" t="22233" r="11078" b="26826"/>
          <a:stretch/>
        </p:blipFill>
        <p:spPr>
          <a:xfrm>
            <a:off x="6965665" y="1415846"/>
            <a:ext cx="4941021" cy="41350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Isosceles Triangle 17"/>
          <p:cNvSpPr/>
          <p:nvPr/>
        </p:nvSpPr>
        <p:spPr>
          <a:xfrm rot="16200000">
            <a:off x="2656607" y="1233197"/>
            <a:ext cx="4145246" cy="4490221"/>
          </a:xfrm>
          <a:prstGeom prst="triangle">
            <a:avLst>
              <a:gd name="adj" fmla="val 45943"/>
            </a:avLst>
          </a:prstGeom>
          <a:solidFill>
            <a:schemeClr val="accent2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433715" y="6544550"/>
            <a:ext cx="450594" cy="2314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sz="1000" dirty="0" smtClean="0">
                <a:solidFill>
                  <a:srgbClr val="000000"/>
                </a:solidFill>
                <a:latin typeface="Arial"/>
              </a:rPr>
              <a:t>5</a:t>
            </a:r>
            <a:endParaRPr lang="en-GB" sz="1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6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7480" y="1264920"/>
            <a:ext cx="5516880" cy="4861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86220" y="1619250"/>
            <a:ext cx="5359400" cy="4152900"/>
          </a:xfrm>
        </p:spPr>
        <p:txBody>
          <a:bodyPr>
            <a:normAutofit lnSpcReduction="10000"/>
          </a:bodyPr>
          <a:lstStyle/>
          <a:p>
            <a:pPr marL="285750" lvl="1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Located </a:t>
            </a:r>
            <a:r>
              <a:rPr lang="en-US" dirty="0">
                <a:solidFill>
                  <a:schemeClr val="bg1"/>
                </a:solidFill>
              </a:rPr>
              <a:t>at Lac de Gras approximately 300 km northeast of </a:t>
            </a:r>
            <a:r>
              <a:rPr lang="en-US" dirty="0" smtClean="0">
                <a:solidFill>
                  <a:schemeClr val="bg1"/>
                </a:solidFill>
              </a:rPr>
              <a:t>Yellowknife</a:t>
            </a:r>
            <a:endParaRPr lang="en-US" dirty="0">
              <a:solidFill>
                <a:schemeClr val="bg1"/>
              </a:solidFill>
            </a:endParaRPr>
          </a:p>
          <a:p>
            <a:pPr marL="285750" lvl="1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Joint </a:t>
            </a:r>
            <a:r>
              <a:rPr lang="en-US" dirty="0">
                <a:solidFill>
                  <a:schemeClr val="bg1"/>
                </a:solidFill>
              </a:rPr>
              <a:t>Venture: </a:t>
            </a:r>
            <a:r>
              <a:rPr lang="en-US" b="1" dirty="0">
                <a:solidFill>
                  <a:schemeClr val="bg1"/>
                </a:solidFill>
              </a:rPr>
              <a:t>60% Rio Tinto</a:t>
            </a:r>
            <a:r>
              <a:rPr lang="en-US" dirty="0">
                <a:solidFill>
                  <a:schemeClr val="bg1"/>
                </a:solidFill>
              </a:rPr>
              <a:t> (owner and operator) and </a:t>
            </a:r>
            <a:r>
              <a:rPr lang="en-US" b="1" dirty="0">
                <a:solidFill>
                  <a:schemeClr val="bg1"/>
                </a:solidFill>
              </a:rPr>
              <a:t>40% </a:t>
            </a:r>
            <a:r>
              <a:rPr lang="en-US" b="1" dirty="0" smtClean="0">
                <a:solidFill>
                  <a:schemeClr val="bg1"/>
                </a:solidFill>
              </a:rPr>
              <a:t>Dominion Diamond Mines </a:t>
            </a:r>
            <a:r>
              <a:rPr lang="en-US" dirty="0" smtClean="0">
                <a:solidFill>
                  <a:schemeClr val="bg1"/>
                </a:solidFill>
              </a:rPr>
              <a:t>(acquired by The Washington Companies)</a:t>
            </a:r>
          </a:p>
          <a:p>
            <a:pPr marL="285750" lvl="1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~</a:t>
            </a:r>
            <a:r>
              <a:rPr lang="en-US" b="1" dirty="0" smtClean="0">
                <a:solidFill>
                  <a:schemeClr val="bg1"/>
                </a:solidFill>
              </a:rPr>
              <a:t>1,100 employees </a:t>
            </a:r>
            <a:r>
              <a:rPr lang="en-US" dirty="0" smtClean="0">
                <a:solidFill>
                  <a:schemeClr val="bg1"/>
                </a:solidFill>
              </a:rPr>
              <a:t>including contractors</a:t>
            </a:r>
          </a:p>
          <a:p>
            <a:pPr marL="285750" lvl="1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5 local Indigenous groups</a:t>
            </a:r>
          </a:p>
          <a:p>
            <a:pPr marL="285750" lvl="1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Discovered in 1995, operations commenced in 2003</a:t>
            </a:r>
            <a:endParaRPr lang="en-US" dirty="0">
              <a:solidFill>
                <a:schemeClr val="bg1"/>
              </a:solidFill>
            </a:endParaRPr>
          </a:p>
          <a:p>
            <a:pPr marL="285750" lvl="1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Produces around </a:t>
            </a:r>
            <a:r>
              <a:rPr lang="en-US" b="1" dirty="0" smtClean="0">
                <a:solidFill>
                  <a:schemeClr val="bg1"/>
                </a:solidFill>
              </a:rPr>
              <a:t>6-7 million carats </a:t>
            </a:r>
            <a:r>
              <a:rPr lang="en-US" dirty="0" smtClean="0">
                <a:solidFill>
                  <a:schemeClr val="bg1"/>
                </a:solidFill>
              </a:rPr>
              <a:t>per annum </a:t>
            </a:r>
          </a:p>
          <a:p>
            <a:pPr marL="285750" lvl="1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Over </a:t>
            </a:r>
            <a:r>
              <a:rPr lang="en-US" b="1" dirty="0">
                <a:solidFill>
                  <a:schemeClr val="bg1"/>
                </a:solidFill>
              </a:rPr>
              <a:t>100 million carats </a:t>
            </a:r>
            <a:r>
              <a:rPr lang="en-US" dirty="0">
                <a:solidFill>
                  <a:schemeClr val="bg1"/>
                </a:solidFill>
              </a:rPr>
              <a:t>produced since 2003</a:t>
            </a:r>
          </a:p>
          <a:p>
            <a:pPr marL="285750" lvl="1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current mine plan has production </a:t>
            </a:r>
            <a:r>
              <a:rPr lang="en-US" b="1" dirty="0">
                <a:solidFill>
                  <a:schemeClr val="bg1"/>
                </a:solidFill>
              </a:rPr>
              <a:t>ending in 2025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1FCCF-8FC4-FD48-BC18-855ED9BEBE8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51" charset="0"/>
                <a:cs typeface="Arial" pitchFamily="51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51" charset="0"/>
              <a:cs typeface="Arial" pitchFamily="51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Diavik at a glance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8" r="10515"/>
          <a:stretch/>
        </p:blipFill>
        <p:spPr>
          <a:xfrm>
            <a:off x="335280" y="1264920"/>
            <a:ext cx="5943600" cy="4861560"/>
          </a:xfrm>
          <a:prstGeom prst="rect">
            <a:avLst/>
          </a:prstGeom>
          <a:effectLst/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10433715" y="6544550"/>
            <a:ext cx="450594" cy="2314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sz="1000" dirty="0" smtClean="0">
                <a:solidFill>
                  <a:srgbClr val="000000"/>
                </a:solidFill>
                <a:latin typeface="Arial"/>
              </a:rPr>
              <a:t>6</a:t>
            </a:r>
            <a:endParaRPr lang="en-GB" sz="1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08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Bringing the two billion year old gems to the surface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9106" y="1295400"/>
            <a:ext cx="7376144" cy="474345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b="1" dirty="0"/>
              <a:t>Four kimberlite pipes </a:t>
            </a:r>
            <a:r>
              <a:rPr lang="en-AU" sz="2400" dirty="0"/>
              <a:t>mined using open pit and underground mining methods</a:t>
            </a:r>
          </a:p>
          <a:p>
            <a:pPr marL="885825" lvl="4" indent="-342900">
              <a:buFont typeface="Arial" panose="020B0604020202020204" pitchFamily="34" charset="0"/>
              <a:buChar char="•"/>
            </a:pPr>
            <a:r>
              <a:rPr lang="en-AU" sz="2400" dirty="0"/>
              <a:t>A154 North</a:t>
            </a:r>
          </a:p>
          <a:p>
            <a:pPr marL="885825" lvl="4" indent="-342900">
              <a:buFont typeface="Arial" panose="020B0604020202020204" pitchFamily="34" charset="0"/>
              <a:buChar char="•"/>
            </a:pPr>
            <a:r>
              <a:rPr lang="en-AU" sz="2400" dirty="0"/>
              <a:t>A154 South</a:t>
            </a:r>
          </a:p>
          <a:p>
            <a:pPr marL="885825" lvl="4" indent="-342900">
              <a:buFont typeface="Arial" panose="020B0604020202020204" pitchFamily="34" charset="0"/>
              <a:buChar char="•"/>
            </a:pPr>
            <a:r>
              <a:rPr lang="en-AU" sz="2400" dirty="0"/>
              <a:t>A418</a:t>
            </a:r>
          </a:p>
          <a:p>
            <a:pPr marL="885825" lvl="4" indent="-342900">
              <a:buFont typeface="Arial" panose="020B0604020202020204" pitchFamily="34" charset="0"/>
              <a:buChar char="•"/>
            </a:pPr>
            <a:r>
              <a:rPr lang="en-AU" sz="2400" dirty="0"/>
              <a:t>A21 </a:t>
            </a:r>
            <a:endParaRPr lang="en-A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Above </a:t>
            </a:r>
            <a:r>
              <a:rPr lang="en-AU" sz="2400" dirty="0"/>
              <a:t>ground </a:t>
            </a:r>
            <a:r>
              <a:rPr lang="en-AU" sz="2400" b="1" dirty="0"/>
              <a:t>processing plant </a:t>
            </a:r>
            <a:r>
              <a:rPr lang="en-AU" sz="2400" dirty="0"/>
              <a:t>has a </a:t>
            </a:r>
            <a:r>
              <a:rPr lang="en-AU" sz="2400" b="1" dirty="0"/>
              <a:t>~2.4 million tonne </a:t>
            </a:r>
            <a:r>
              <a:rPr lang="en-AU" sz="2400" dirty="0"/>
              <a:t>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In Yellowknife, we  </a:t>
            </a:r>
            <a:r>
              <a:rPr lang="en-AU" sz="2400" b="1" dirty="0"/>
              <a:t>clean  and sort  </a:t>
            </a:r>
            <a:r>
              <a:rPr lang="en-AU" sz="2400" dirty="0"/>
              <a:t>Diavik rough diamonds for their onward sales and marketing journey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AAE38-10EB-4BA4-939A-65D24DBD34C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69" b="11069"/>
          <a:stretch>
            <a:fillRect/>
          </a:stretch>
        </p:blipFill>
        <p:spPr>
          <a:xfrm>
            <a:off x="7957345" y="1371600"/>
            <a:ext cx="38016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60D2E"/>
                </a:solidFill>
              </a:rPr>
              <a:t>Regulatory Approvals / Authorizations for the Diavik Diamond Mine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  <a:cs typeface="Arial"/>
              </a:rPr>
              <a:t>Approvals/Authorizations for Diavik to date not limited to the following: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0" indent="-457200">
              <a:buFont typeface="Arial" panose="020B0604020202020204" pitchFamily="34" charset="0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Canadian Environmental Assessment Act Approval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Environmental Agreement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Surface Leases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Fisheries Act Authorizations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Navigation Protection Act Approvals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Water </a:t>
            </a:r>
            <a:r>
              <a:rPr lang="en-US" sz="2400" dirty="0" err="1">
                <a:solidFill>
                  <a:srgbClr val="000000"/>
                </a:solidFill>
              </a:rPr>
              <a:t>Licence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80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Proposal / Application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A8C7-D029-401D-A8B1-18FF118BE1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To request an amendment to the Water Licence to permit the option of deposition of Processed Kimberlite (PK) material into Mine Workings (A418, A154, and A21 pits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“Mine Workings”  </a:t>
            </a:r>
            <a:r>
              <a:rPr lang="en-US" sz="2400" dirty="0">
                <a:solidFill>
                  <a:srgbClr val="000000"/>
                </a:solidFill>
              </a:rPr>
              <a:t>means the underground and/or open pit area resulting from the development of an ore </a:t>
            </a:r>
            <a:r>
              <a:rPr lang="en-US" sz="2400" dirty="0" smtClean="0">
                <a:solidFill>
                  <a:srgbClr val="000000"/>
                </a:solidFill>
              </a:rPr>
              <a:t>body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Mackenzie Valley Environmental Impact Review Board is conducting an environmental assessment (EA) on the Proposal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19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o Tinto group PowerPoint template">
  <a:themeElements>
    <a:clrScheme name="Rio Tinto">
      <a:dk1>
        <a:srgbClr val="000000"/>
      </a:dk1>
      <a:lt1>
        <a:sysClr val="window" lastClr="FFFFFF"/>
      </a:lt1>
      <a:dk2>
        <a:srgbClr val="B9B9B9"/>
      </a:dk2>
      <a:lt2>
        <a:srgbClr val="E60D2E"/>
      </a:lt2>
      <a:accent1>
        <a:srgbClr val="0384DB"/>
      </a:accent1>
      <a:accent2>
        <a:srgbClr val="2F9191"/>
      </a:accent2>
      <a:accent3>
        <a:srgbClr val="6F9F00"/>
      </a:accent3>
      <a:accent4>
        <a:srgbClr val="EE7700"/>
      </a:accent4>
      <a:accent5>
        <a:srgbClr val="B40436"/>
      </a:accent5>
      <a:accent6>
        <a:srgbClr val="6F1B9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io Tinto group PowerPoint template">
  <a:themeElements>
    <a:clrScheme name="Rio Tinto">
      <a:dk1>
        <a:srgbClr val="000000"/>
      </a:dk1>
      <a:lt1>
        <a:sysClr val="window" lastClr="FFFFFF"/>
      </a:lt1>
      <a:dk2>
        <a:srgbClr val="B9B9B9"/>
      </a:dk2>
      <a:lt2>
        <a:srgbClr val="E60D2E"/>
      </a:lt2>
      <a:accent1>
        <a:srgbClr val="0384DB"/>
      </a:accent1>
      <a:accent2>
        <a:srgbClr val="2F9191"/>
      </a:accent2>
      <a:accent3>
        <a:srgbClr val="6F9F00"/>
      </a:accent3>
      <a:accent4>
        <a:srgbClr val="EE7700"/>
      </a:accent4>
      <a:accent5>
        <a:srgbClr val="B40436"/>
      </a:accent5>
      <a:accent6>
        <a:srgbClr val="6F1B9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Rio Tinto group PowerPoint template">
  <a:themeElements>
    <a:clrScheme name="Rio Tinto">
      <a:dk1>
        <a:srgbClr val="000000"/>
      </a:dk1>
      <a:lt1>
        <a:sysClr val="window" lastClr="FFFFFF"/>
      </a:lt1>
      <a:dk2>
        <a:srgbClr val="B9B9B9"/>
      </a:dk2>
      <a:lt2>
        <a:srgbClr val="E60D2E"/>
      </a:lt2>
      <a:accent1>
        <a:srgbClr val="0384DB"/>
      </a:accent1>
      <a:accent2>
        <a:srgbClr val="2F9191"/>
      </a:accent2>
      <a:accent3>
        <a:srgbClr val="6F9F00"/>
      </a:accent3>
      <a:accent4>
        <a:srgbClr val="EE7700"/>
      </a:accent4>
      <a:accent5>
        <a:srgbClr val="B40436"/>
      </a:accent5>
      <a:accent6>
        <a:srgbClr val="6F1B9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Rio Tinto group PowerPoint template">
  <a:themeElements>
    <a:clrScheme name="Rio Tinto">
      <a:dk1>
        <a:srgbClr val="000000"/>
      </a:dk1>
      <a:lt1>
        <a:sysClr val="window" lastClr="FFFFFF"/>
      </a:lt1>
      <a:dk2>
        <a:srgbClr val="B9B9B9"/>
      </a:dk2>
      <a:lt2>
        <a:srgbClr val="E60D2E"/>
      </a:lt2>
      <a:accent1>
        <a:srgbClr val="0384DB"/>
      </a:accent1>
      <a:accent2>
        <a:srgbClr val="2F9191"/>
      </a:accent2>
      <a:accent3>
        <a:srgbClr val="6F9F00"/>
      </a:accent3>
      <a:accent4>
        <a:srgbClr val="EE7700"/>
      </a:accent4>
      <a:accent5>
        <a:srgbClr val="B40436"/>
      </a:accent5>
      <a:accent6>
        <a:srgbClr val="6F1B9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Rio Tinto group PowerPoint template">
  <a:themeElements>
    <a:clrScheme name="Rio Tinto">
      <a:dk1>
        <a:srgbClr val="000000"/>
      </a:dk1>
      <a:lt1>
        <a:sysClr val="window" lastClr="FFFFFF"/>
      </a:lt1>
      <a:dk2>
        <a:srgbClr val="B9B9B9"/>
      </a:dk2>
      <a:lt2>
        <a:srgbClr val="E60D2E"/>
      </a:lt2>
      <a:accent1>
        <a:srgbClr val="0384DB"/>
      </a:accent1>
      <a:accent2>
        <a:srgbClr val="2F9191"/>
      </a:accent2>
      <a:accent3>
        <a:srgbClr val="6F9F00"/>
      </a:accent3>
      <a:accent4>
        <a:srgbClr val="EE7700"/>
      </a:accent4>
      <a:accent5>
        <a:srgbClr val="B40436"/>
      </a:accent5>
      <a:accent6>
        <a:srgbClr val="6F1B9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Rio Tinto group PowerPoint template">
  <a:themeElements>
    <a:clrScheme name="Rio Tinto">
      <a:dk1>
        <a:srgbClr val="000000"/>
      </a:dk1>
      <a:lt1>
        <a:sysClr val="window" lastClr="FFFFFF"/>
      </a:lt1>
      <a:dk2>
        <a:srgbClr val="B9B9B9"/>
      </a:dk2>
      <a:lt2>
        <a:srgbClr val="E60D2E"/>
      </a:lt2>
      <a:accent1>
        <a:srgbClr val="0384DB"/>
      </a:accent1>
      <a:accent2>
        <a:srgbClr val="2F9191"/>
      </a:accent2>
      <a:accent3>
        <a:srgbClr val="6F9F00"/>
      </a:accent3>
      <a:accent4>
        <a:srgbClr val="EE7700"/>
      </a:accent4>
      <a:accent5>
        <a:srgbClr val="B40436"/>
      </a:accent5>
      <a:accent6>
        <a:srgbClr val="6F1B9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Rio Tinto group PowerPoint template">
  <a:themeElements>
    <a:clrScheme name="Rio Tinto">
      <a:dk1>
        <a:srgbClr val="000000"/>
      </a:dk1>
      <a:lt1>
        <a:sysClr val="window" lastClr="FFFFFF"/>
      </a:lt1>
      <a:dk2>
        <a:srgbClr val="B9B9B9"/>
      </a:dk2>
      <a:lt2>
        <a:srgbClr val="E60D2E"/>
      </a:lt2>
      <a:accent1>
        <a:srgbClr val="0384DB"/>
      </a:accent1>
      <a:accent2>
        <a:srgbClr val="2F9191"/>
      </a:accent2>
      <a:accent3>
        <a:srgbClr val="6F9F00"/>
      </a:accent3>
      <a:accent4>
        <a:srgbClr val="EE7700"/>
      </a:accent4>
      <a:accent5>
        <a:srgbClr val="B40436"/>
      </a:accent5>
      <a:accent6>
        <a:srgbClr val="6F1B9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01CCE203A8743B1072990B9B56273" ma:contentTypeVersion="2" ma:contentTypeDescription="Create a new document." ma:contentTypeScope="" ma:versionID="4f97388550027ee3f28b8e7e102a6791">
  <xsd:schema xmlns:xsd="http://www.w3.org/2001/XMLSchema" xmlns:xs="http://www.w3.org/2001/XMLSchema" xmlns:p="http://schemas.microsoft.com/office/2006/metadata/properties" xmlns:ns2="6130a1ce-707a-4209-9c84-9372227ed894" targetNamespace="http://schemas.microsoft.com/office/2006/metadata/properties" ma:root="true" ma:fieldsID="e19208f09c4e58da2f6b67f2da3c9659" ns2:_="">
    <xsd:import namespace="6130a1ce-707a-4209-9c84-9372227ed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0a1ce-707a-4209-9c84-9372227ed8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58481B-D489-4BEE-9FF1-03A18B3C5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AF1E34-34FD-408A-A720-577EA0EC262D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931c1786-c50f-4dd1-b157-a2f8f44a625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C1C56B-4C95-4C1E-BA13-7B5AB3618F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30a1ce-707a-4209-9c84-9372227ed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25074</TotalTime>
  <Words>1425</Words>
  <Application>Microsoft Office PowerPoint</Application>
  <PresentationFormat>Widescreen</PresentationFormat>
  <Paragraphs>357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Georgia</vt:lpstr>
      <vt:lpstr>Symbol</vt:lpstr>
      <vt:lpstr>Times New Roman</vt:lpstr>
      <vt:lpstr>Wingdings</vt:lpstr>
      <vt:lpstr>Rio Tinto group PowerPoint template</vt:lpstr>
      <vt:lpstr>1_Rio Tinto group PowerPoint template</vt:lpstr>
      <vt:lpstr>2_Rio Tinto group PowerPoint template</vt:lpstr>
      <vt:lpstr>4_Rio Tinto group PowerPoint template</vt:lpstr>
      <vt:lpstr>3_Rio Tinto group PowerPoint template</vt:lpstr>
      <vt:lpstr>5_Rio Tinto group PowerPoint template</vt:lpstr>
      <vt:lpstr>6_Rio Tinto group PowerPoint template</vt:lpstr>
      <vt:lpstr> </vt:lpstr>
      <vt:lpstr>Presentation Outline</vt:lpstr>
      <vt:lpstr>Diavik Team</vt:lpstr>
      <vt:lpstr>Rio Tinto in Canada</vt:lpstr>
      <vt:lpstr>The Diavik diamond mine</vt:lpstr>
      <vt:lpstr>Diavik at a glance</vt:lpstr>
      <vt:lpstr>Bringing the two billion year old gems to the surface</vt:lpstr>
      <vt:lpstr>Regulatory Approvals / Authorizations for the Diavik Diamond Mine Project</vt:lpstr>
      <vt:lpstr>Purpose of the Proposal / Application</vt:lpstr>
      <vt:lpstr>PK Production and Storage</vt:lpstr>
      <vt:lpstr>Current PK Storage</vt:lpstr>
      <vt:lpstr>Conceptual Drawings for A418</vt:lpstr>
      <vt:lpstr>Benefits of the Deposition of PK to Mine Workings </vt:lpstr>
      <vt:lpstr>Assessment of Potential Environmental Risks and Impacts</vt:lpstr>
      <vt:lpstr>Assessment of Potential Environmental Risks and Impacts</vt:lpstr>
      <vt:lpstr>Assessment of Potential Environmental Risks and Impacts</vt:lpstr>
      <vt:lpstr>Stakeholder Engagement</vt:lpstr>
      <vt:lpstr>Stakeholder Support</vt:lpstr>
      <vt:lpstr>Alternatives Assessment / Options Analysis</vt:lpstr>
      <vt:lpstr> </vt:lpstr>
      <vt:lpstr>Water Quality Modelling Approach  CE-QUAL-W2: a two dimensional, laterally averaged, hydrodynamic, and water quality model </vt:lpstr>
      <vt:lpstr>Processed Kimberlite Deposition into Mine Workings</vt:lpstr>
      <vt:lpstr>PowerPoint Presentation</vt:lpstr>
      <vt:lpstr> </vt:lpstr>
      <vt:lpstr>Scope of the Environmental Assessment</vt:lpstr>
      <vt:lpstr>Scope of the Environmental Assessment, cont’d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Osborn</dc:creator>
  <cp:lastModifiedBy>Sinclair, Sean (DDMI)</cp:lastModifiedBy>
  <cp:revision>871</cp:revision>
  <dcterms:created xsi:type="dcterms:W3CDTF">2016-10-31T10:29:40Z</dcterms:created>
  <dcterms:modified xsi:type="dcterms:W3CDTF">2019-03-18T15:06:54Z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1842881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D7.1.1</vt:lpwstr>
  </property>
  <property fmtid="{D5CDD505-2E9C-101B-9397-08002B2CF9AE}" pid="5" name="ContentTypeId">
    <vt:lpwstr>0x010100D9001CCE203A8743B1072990B9B56273</vt:lpwstr>
  </property>
  <property fmtid="{D5CDD505-2E9C-101B-9397-08002B2CF9AE}" pid="6" name="InformationClassification">
    <vt:lpwstr>6;#Rio Tinto Internal Use|8cc5108e-8a2b-4a9d-b80f-480aa1fd1db6</vt:lpwstr>
  </property>
  <property fmtid="{D5CDD505-2E9C-101B-9397-08002B2CF9AE}" pid="7" name="TaxKeyword">
    <vt:lpwstr/>
  </property>
  <property fmtid="{D5CDD505-2E9C-101B-9397-08002B2CF9AE}" pid="8" name="Locations">
    <vt:lpwstr>7;#Americas:Northern America:Canada:North-West Territories:Yellowknife (X1A 2P8)|649cd321-6dc5-403d-a522-2df57d9874e4;#8;#Americas:Northern America:Canada:North-West Territories:Yellowknife (X1A 3T1)|fdef4b5e-2c9f-4364-8305-6d7c31b2c3aa</vt:lpwstr>
  </property>
  <property fmtid="{D5CDD505-2E9C-101B-9397-08002B2CF9AE}" pid="9" name="BusinessClassification">
    <vt:lpwstr>4;#INFORMATION MANAGEMENT AND SYSTEMS (ME)|4bc85e5b-abc1-cb8d-8b56-eebfc6cb40ca</vt:lpwstr>
  </property>
  <property fmtid="{D5CDD505-2E9C-101B-9397-08002B2CF9AE}" pid="10" name="OrganisationalArea">
    <vt:lpwstr>5;#Rio Tinto (207):Copper ＆ Diamonds (209):Copper ＆ Diamonds Operations (30740894):Diavik Diamond Mines (228):A21 (30911647)|56aa1638-f795-4ead-9d2c-c0f4cbc2a02c</vt:lpwstr>
  </property>
  <property fmtid="{D5CDD505-2E9C-101B-9397-08002B2CF9AE}" pid="11" name="RioLanguage">
    <vt:lpwstr>1;#English|375a50ad-38b6-41fc-850f-7aa91649ee84</vt:lpwstr>
  </property>
</Properties>
</file>